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3"/>
    <p:restoredTop sz="94668"/>
  </p:normalViewPr>
  <p:slideViewPr>
    <p:cSldViewPr snapToGrid="0">
      <p:cViewPr varScale="1">
        <p:scale>
          <a:sx n="90" d="100"/>
          <a:sy n="90" d="100"/>
        </p:scale>
        <p:origin x="232" y="5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hyperlink" Target="https://www.canva.com/link?target=http%3A%2F%2Fwww.caahep.org&amp;design=DAGdgrckXoA&amp;utl=hcea273932b&amp;accessRole=viewer&amp;linkSource=document" TargetMode="External"/><Relationship Id="rId5" Type="http://schemas.openxmlformats.org/officeDocument/2006/relationships/image" Target="../media/image5.svg"/><Relationship Id="rId4" Type="http://schemas.openxmlformats.org/officeDocument/2006/relationships/image" Target="../media/image4.pn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5" Type="http://schemas.openxmlformats.org/officeDocument/2006/relationships/hyperlink" Target="https://www.canva.com/link?target=http%3A%2F%2Fwww.caahep.org&amp;design=DAGdgrckXoA&amp;utl=hcea273932b&amp;accessRole=viewer&amp;linkSource=document" TargetMode="External"/><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02C7EB1-F0A2-4B73-AAB3-91B71C69DE9D}"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638CFECF-F520-4AFC-A6C7-B9A616059D15}">
      <dgm:prSet/>
      <dgm:spPr/>
      <dgm:t>
        <a:bodyPr/>
        <a:lstStyle/>
        <a:p>
          <a:pPr>
            <a:lnSpc>
              <a:spcPct val="100000"/>
            </a:lnSpc>
          </a:pPr>
          <a:r>
            <a:rPr lang="en-US" b="1" i="0"/>
            <a:t>The AST program is accredited by the</a:t>
          </a:r>
          <a:br>
            <a:rPr lang="en-US" b="1" i="0"/>
          </a:br>
          <a:r>
            <a:rPr lang="en-US" b="1" i="0"/>
            <a:t>Commission on Accreditation of Allied Health</a:t>
          </a:r>
          <a:br>
            <a:rPr lang="en-US" b="1" i="0"/>
          </a:br>
          <a:r>
            <a:rPr lang="en-US" b="1" i="0"/>
            <a:t>Education Programs (CAAHEP) upon the</a:t>
          </a:r>
          <a:br>
            <a:rPr lang="en-US" b="1" i="0"/>
          </a:br>
          <a:r>
            <a:rPr lang="en-US" b="1" i="0"/>
            <a:t>recommendation of the Joint Review</a:t>
          </a:r>
          <a:br>
            <a:rPr lang="en-US" b="1" i="0"/>
          </a:br>
          <a:r>
            <a:rPr lang="en-US" b="1" i="0"/>
            <a:t>Committee on Education in Surgical Technology. </a:t>
          </a:r>
          <a:endParaRPr lang="en-US"/>
        </a:p>
      </dgm:t>
    </dgm:pt>
    <dgm:pt modelId="{362046D9-0CA4-4C0D-8D59-4EEAA5B90172}" type="parTrans" cxnId="{4FAB22A5-1A69-4656-8561-9A7936BBF78B}">
      <dgm:prSet/>
      <dgm:spPr/>
      <dgm:t>
        <a:bodyPr/>
        <a:lstStyle/>
        <a:p>
          <a:endParaRPr lang="en-US"/>
        </a:p>
      </dgm:t>
    </dgm:pt>
    <dgm:pt modelId="{5E918D6A-3342-4CAE-B185-5BADBC8027B5}" type="sibTrans" cxnId="{4FAB22A5-1A69-4656-8561-9A7936BBF78B}">
      <dgm:prSet/>
      <dgm:spPr/>
      <dgm:t>
        <a:bodyPr/>
        <a:lstStyle/>
        <a:p>
          <a:endParaRPr lang="en-US"/>
        </a:p>
      </dgm:t>
    </dgm:pt>
    <dgm:pt modelId="{BAE0E085-8CFF-4C17-ABEA-42D36013583C}">
      <dgm:prSet/>
      <dgm:spPr/>
      <dgm:t>
        <a:bodyPr/>
        <a:lstStyle/>
        <a:p>
          <a:pPr>
            <a:lnSpc>
              <a:spcPct val="100000"/>
            </a:lnSpc>
          </a:pPr>
          <a:r>
            <a:rPr lang="en-US" b="1" i="0"/>
            <a:t>For information about CAAHEP accreditation, please visit the CAAHEP website at</a:t>
          </a:r>
          <a:br>
            <a:rPr lang="en-US" b="1" i="0"/>
          </a:br>
          <a:r>
            <a:rPr lang="en-US" b="1" i="0">
              <a:hlinkClick xmlns:r="http://schemas.openxmlformats.org/officeDocument/2006/relationships" r:id="rId1"/>
            </a:rPr>
            <a:t>www.caahep.org</a:t>
          </a:r>
          <a:r>
            <a:rPr lang="en-US" b="1" i="0"/>
            <a:t> or at 9355 113th Street N. #7709, Seminole, FL 33775-7709 727-</a:t>
          </a:r>
          <a:br>
            <a:rPr lang="en-US" b="1" i="0"/>
          </a:br>
          <a:r>
            <a:rPr lang="en-US" b="1" i="0"/>
            <a:t>210-2350.</a:t>
          </a:r>
          <a:endParaRPr lang="en-US"/>
        </a:p>
      </dgm:t>
    </dgm:pt>
    <dgm:pt modelId="{CC4729F4-1B12-4EB5-9043-2B6060C97129}" type="parTrans" cxnId="{EABC2D9D-2F4B-4C74-8A5B-521E45D72E5C}">
      <dgm:prSet/>
      <dgm:spPr/>
      <dgm:t>
        <a:bodyPr/>
        <a:lstStyle/>
        <a:p>
          <a:endParaRPr lang="en-US"/>
        </a:p>
      </dgm:t>
    </dgm:pt>
    <dgm:pt modelId="{F6FDFDC9-A453-4A7A-8A8B-A845E98F0CF1}" type="sibTrans" cxnId="{EABC2D9D-2F4B-4C74-8A5B-521E45D72E5C}">
      <dgm:prSet/>
      <dgm:spPr/>
      <dgm:t>
        <a:bodyPr/>
        <a:lstStyle/>
        <a:p>
          <a:endParaRPr lang="en-US"/>
        </a:p>
      </dgm:t>
    </dgm:pt>
    <dgm:pt modelId="{F562E435-6D80-45A2-9801-97D60D6D4F00}" type="pres">
      <dgm:prSet presAssocID="{702C7EB1-F0A2-4B73-AAB3-91B71C69DE9D}" presName="root" presStyleCnt="0">
        <dgm:presLayoutVars>
          <dgm:dir/>
          <dgm:resizeHandles val="exact"/>
        </dgm:presLayoutVars>
      </dgm:prSet>
      <dgm:spPr/>
    </dgm:pt>
    <dgm:pt modelId="{7A4C43BD-699E-43C3-9516-33A507CDBEE5}" type="pres">
      <dgm:prSet presAssocID="{638CFECF-F520-4AFC-A6C7-B9A616059D15}" presName="compNode" presStyleCnt="0"/>
      <dgm:spPr/>
    </dgm:pt>
    <dgm:pt modelId="{0290483F-5273-42AC-87A2-F37F5E4015BE}" type="pres">
      <dgm:prSet presAssocID="{638CFECF-F520-4AFC-A6C7-B9A616059D15}" presName="bgRect" presStyleLbl="bgShp" presStyleIdx="0" presStyleCnt="2"/>
      <dgm:spPr/>
    </dgm:pt>
    <dgm:pt modelId="{578B1E6B-4ED7-4107-B340-13042F1ED5B5}" type="pres">
      <dgm:prSet presAssocID="{638CFECF-F520-4AFC-A6C7-B9A616059D15}"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Books"/>
        </a:ext>
      </dgm:extLst>
    </dgm:pt>
    <dgm:pt modelId="{57BF99DF-D412-4081-8BE0-7AC6D132D2C3}" type="pres">
      <dgm:prSet presAssocID="{638CFECF-F520-4AFC-A6C7-B9A616059D15}" presName="spaceRect" presStyleCnt="0"/>
      <dgm:spPr/>
    </dgm:pt>
    <dgm:pt modelId="{7457EA58-E2E6-4187-840F-6F66FBDF4796}" type="pres">
      <dgm:prSet presAssocID="{638CFECF-F520-4AFC-A6C7-B9A616059D15}" presName="parTx" presStyleLbl="revTx" presStyleIdx="0" presStyleCnt="2">
        <dgm:presLayoutVars>
          <dgm:chMax val="0"/>
          <dgm:chPref val="0"/>
        </dgm:presLayoutVars>
      </dgm:prSet>
      <dgm:spPr/>
    </dgm:pt>
    <dgm:pt modelId="{41AAA421-5DBF-4435-B21F-389464FD0858}" type="pres">
      <dgm:prSet presAssocID="{5E918D6A-3342-4CAE-B185-5BADBC8027B5}" presName="sibTrans" presStyleCnt="0"/>
      <dgm:spPr/>
    </dgm:pt>
    <dgm:pt modelId="{70CEE9AC-359E-44D2-A957-3B2B824128B9}" type="pres">
      <dgm:prSet presAssocID="{BAE0E085-8CFF-4C17-ABEA-42D36013583C}" presName="compNode" presStyleCnt="0"/>
      <dgm:spPr/>
    </dgm:pt>
    <dgm:pt modelId="{53F3AE61-5DE5-4507-8B10-B9890F1667F2}" type="pres">
      <dgm:prSet presAssocID="{BAE0E085-8CFF-4C17-ABEA-42D36013583C}" presName="bgRect" presStyleLbl="bgShp" presStyleIdx="1" presStyleCnt="2"/>
      <dgm:spPr/>
    </dgm:pt>
    <dgm:pt modelId="{B63181AA-90B6-4BF4-98D6-63EC63FF7D0A}" type="pres">
      <dgm:prSet presAssocID="{BAE0E085-8CFF-4C17-ABEA-42D36013583C}"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Marker"/>
        </a:ext>
      </dgm:extLst>
    </dgm:pt>
    <dgm:pt modelId="{11084242-46E3-4006-90C5-86491661B0B0}" type="pres">
      <dgm:prSet presAssocID="{BAE0E085-8CFF-4C17-ABEA-42D36013583C}" presName="spaceRect" presStyleCnt="0"/>
      <dgm:spPr/>
    </dgm:pt>
    <dgm:pt modelId="{24EFC6C4-3C21-4BA4-A699-E424C207F7C5}" type="pres">
      <dgm:prSet presAssocID="{BAE0E085-8CFF-4C17-ABEA-42D36013583C}" presName="parTx" presStyleLbl="revTx" presStyleIdx="1" presStyleCnt="2">
        <dgm:presLayoutVars>
          <dgm:chMax val="0"/>
          <dgm:chPref val="0"/>
        </dgm:presLayoutVars>
      </dgm:prSet>
      <dgm:spPr/>
    </dgm:pt>
  </dgm:ptLst>
  <dgm:cxnLst>
    <dgm:cxn modelId="{720E1C98-C2F5-4C24-A560-2CE93AF9B9C9}" type="presOf" srcId="{638CFECF-F520-4AFC-A6C7-B9A616059D15}" destId="{7457EA58-E2E6-4187-840F-6F66FBDF4796}" srcOrd="0" destOrd="0" presId="urn:microsoft.com/office/officeart/2018/2/layout/IconVerticalSolidList"/>
    <dgm:cxn modelId="{EABC2D9D-2F4B-4C74-8A5B-521E45D72E5C}" srcId="{702C7EB1-F0A2-4B73-AAB3-91B71C69DE9D}" destId="{BAE0E085-8CFF-4C17-ABEA-42D36013583C}" srcOrd="1" destOrd="0" parTransId="{CC4729F4-1B12-4EB5-9043-2B6060C97129}" sibTransId="{F6FDFDC9-A453-4A7A-8A8B-A845E98F0CF1}"/>
    <dgm:cxn modelId="{4FAB22A5-1A69-4656-8561-9A7936BBF78B}" srcId="{702C7EB1-F0A2-4B73-AAB3-91B71C69DE9D}" destId="{638CFECF-F520-4AFC-A6C7-B9A616059D15}" srcOrd="0" destOrd="0" parTransId="{362046D9-0CA4-4C0D-8D59-4EEAA5B90172}" sibTransId="{5E918D6A-3342-4CAE-B185-5BADBC8027B5}"/>
    <dgm:cxn modelId="{A428B3C0-E535-4699-97DE-E929FBA46E0F}" type="presOf" srcId="{BAE0E085-8CFF-4C17-ABEA-42D36013583C}" destId="{24EFC6C4-3C21-4BA4-A699-E424C207F7C5}" srcOrd="0" destOrd="0" presId="urn:microsoft.com/office/officeart/2018/2/layout/IconVerticalSolidList"/>
    <dgm:cxn modelId="{FF1144EB-8044-46B8-BE7D-7E16A7F8D5FA}" type="presOf" srcId="{702C7EB1-F0A2-4B73-AAB3-91B71C69DE9D}" destId="{F562E435-6D80-45A2-9801-97D60D6D4F00}" srcOrd="0" destOrd="0" presId="urn:microsoft.com/office/officeart/2018/2/layout/IconVerticalSolidList"/>
    <dgm:cxn modelId="{D5394F9F-B8C5-4C80-8A51-6AB345988973}" type="presParOf" srcId="{F562E435-6D80-45A2-9801-97D60D6D4F00}" destId="{7A4C43BD-699E-43C3-9516-33A507CDBEE5}" srcOrd="0" destOrd="0" presId="urn:microsoft.com/office/officeart/2018/2/layout/IconVerticalSolidList"/>
    <dgm:cxn modelId="{35C0453F-D39C-4535-A75F-ED73309BC606}" type="presParOf" srcId="{7A4C43BD-699E-43C3-9516-33A507CDBEE5}" destId="{0290483F-5273-42AC-87A2-F37F5E4015BE}" srcOrd="0" destOrd="0" presId="urn:microsoft.com/office/officeart/2018/2/layout/IconVerticalSolidList"/>
    <dgm:cxn modelId="{32E70780-3208-4E2A-853F-CFC25B3ADDAA}" type="presParOf" srcId="{7A4C43BD-699E-43C3-9516-33A507CDBEE5}" destId="{578B1E6B-4ED7-4107-B340-13042F1ED5B5}" srcOrd="1" destOrd="0" presId="urn:microsoft.com/office/officeart/2018/2/layout/IconVerticalSolidList"/>
    <dgm:cxn modelId="{65073566-055B-49EF-AFB6-6822A8FADFD9}" type="presParOf" srcId="{7A4C43BD-699E-43C3-9516-33A507CDBEE5}" destId="{57BF99DF-D412-4081-8BE0-7AC6D132D2C3}" srcOrd="2" destOrd="0" presId="urn:microsoft.com/office/officeart/2018/2/layout/IconVerticalSolidList"/>
    <dgm:cxn modelId="{846901B0-8DE4-4329-913C-44888AC0891F}" type="presParOf" srcId="{7A4C43BD-699E-43C3-9516-33A507CDBEE5}" destId="{7457EA58-E2E6-4187-840F-6F66FBDF4796}" srcOrd="3" destOrd="0" presId="urn:microsoft.com/office/officeart/2018/2/layout/IconVerticalSolidList"/>
    <dgm:cxn modelId="{BFB45F16-09D8-4449-94C5-6E7A41D1940D}" type="presParOf" srcId="{F562E435-6D80-45A2-9801-97D60D6D4F00}" destId="{41AAA421-5DBF-4435-B21F-389464FD0858}" srcOrd="1" destOrd="0" presId="urn:microsoft.com/office/officeart/2018/2/layout/IconVerticalSolidList"/>
    <dgm:cxn modelId="{E7E67B31-95A3-44F2-B4B9-E31A2E60C67F}" type="presParOf" srcId="{F562E435-6D80-45A2-9801-97D60D6D4F00}" destId="{70CEE9AC-359E-44D2-A957-3B2B824128B9}" srcOrd="2" destOrd="0" presId="urn:microsoft.com/office/officeart/2018/2/layout/IconVerticalSolidList"/>
    <dgm:cxn modelId="{2594F920-5DD8-4AE7-8D08-3D73CEC6D431}" type="presParOf" srcId="{70CEE9AC-359E-44D2-A957-3B2B824128B9}" destId="{53F3AE61-5DE5-4507-8B10-B9890F1667F2}" srcOrd="0" destOrd="0" presId="urn:microsoft.com/office/officeart/2018/2/layout/IconVerticalSolidList"/>
    <dgm:cxn modelId="{F1A9F7BC-5931-435A-B0B4-DBA44682A8D2}" type="presParOf" srcId="{70CEE9AC-359E-44D2-A957-3B2B824128B9}" destId="{B63181AA-90B6-4BF4-98D6-63EC63FF7D0A}" srcOrd="1" destOrd="0" presId="urn:microsoft.com/office/officeart/2018/2/layout/IconVerticalSolidList"/>
    <dgm:cxn modelId="{D9921B9B-B935-4D08-A9A4-685CDA967632}" type="presParOf" srcId="{70CEE9AC-359E-44D2-A957-3B2B824128B9}" destId="{11084242-46E3-4006-90C5-86491661B0B0}" srcOrd="2" destOrd="0" presId="urn:microsoft.com/office/officeart/2018/2/layout/IconVerticalSolidList"/>
    <dgm:cxn modelId="{FB20E0B7-FE79-4532-8D21-A48054BBA443}" type="presParOf" srcId="{70CEE9AC-359E-44D2-A957-3B2B824128B9}" destId="{24EFC6C4-3C21-4BA4-A699-E424C207F7C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4AF7C5-B063-4146-AAB1-75963345FBC6}" type="doc">
      <dgm:prSet loTypeId="urn:microsoft.com/office/officeart/2005/8/layout/default" loCatId="list" qsTypeId="urn:microsoft.com/office/officeart/2005/8/quickstyle/simple2" qsCatId="simple" csTypeId="urn:microsoft.com/office/officeart/2005/8/colors/colorful2" csCatId="colorful" phldr="1"/>
      <dgm:spPr/>
      <dgm:t>
        <a:bodyPr/>
        <a:lstStyle/>
        <a:p>
          <a:endParaRPr lang="en-US"/>
        </a:p>
      </dgm:t>
    </dgm:pt>
    <dgm:pt modelId="{6CBB9E2C-4F51-47D0-837D-68BC4474F8C8}">
      <dgm:prSet/>
      <dgm:spPr>
        <a:solidFill>
          <a:schemeClr val="accent1"/>
        </a:solidFill>
      </dgm:spPr>
      <dgm:t>
        <a:bodyPr/>
        <a:lstStyle/>
        <a:p>
          <a:r>
            <a:rPr lang="en-US" dirty="0"/>
            <a:t>Before Surgery:</a:t>
          </a:r>
        </a:p>
      </dgm:t>
    </dgm:pt>
    <dgm:pt modelId="{7399D921-8296-4CAB-BB4B-288BB0A8AE8B}" type="parTrans" cxnId="{565A733F-B5D2-413B-9D8B-A7107C226414}">
      <dgm:prSet/>
      <dgm:spPr/>
      <dgm:t>
        <a:bodyPr/>
        <a:lstStyle/>
        <a:p>
          <a:endParaRPr lang="en-US"/>
        </a:p>
      </dgm:t>
    </dgm:pt>
    <dgm:pt modelId="{14672679-3787-4952-B440-10D65DD34EA3}" type="sibTrans" cxnId="{565A733F-B5D2-413B-9D8B-A7107C226414}">
      <dgm:prSet/>
      <dgm:spPr/>
      <dgm:t>
        <a:bodyPr/>
        <a:lstStyle/>
        <a:p>
          <a:endParaRPr lang="en-US"/>
        </a:p>
      </dgm:t>
    </dgm:pt>
    <dgm:pt modelId="{56F734B3-5D4D-4C15-99F4-F6F84E7CCE37}">
      <dgm:prSet/>
      <dgm:spPr>
        <a:solidFill>
          <a:schemeClr val="bg2"/>
        </a:solidFill>
        <a:ln>
          <a:solidFill>
            <a:schemeClr val="accent1"/>
          </a:solidFill>
        </a:ln>
      </dgm:spPr>
      <dgm:t>
        <a:bodyPr/>
        <a:lstStyle/>
        <a:p>
          <a:r>
            <a:rPr lang="en-US" dirty="0">
              <a:solidFill>
                <a:schemeClr val="tx1"/>
              </a:solidFill>
            </a:rPr>
            <a:t>Prepare the operating room</a:t>
          </a:r>
        </a:p>
      </dgm:t>
    </dgm:pt>
    <dgm:pt modelId="{D1172BF3-FA73-4F87-9B2A-14CA6F3D2A67}" type="parTrans" cxnId="{F909367F-B642-4AE7-98A3-04CF7069CA49}">
      <dgm:prSet/>
      <dgm:spPr/>
      <dgm:t>
        <a:bodyPr/>
        <a:lstStyle/>
        <a:p>
          <a:endParaRPr lang="en-US"/>
        </a:p>
      </dgm:t>
    </dgm:pt>
    <dgm:pt modelId="{20DB4011-9288-419F-B4E7-63DBBC555439}" type="sibTrans" cxnId="{F909367F-B642-4AE7-98A3-04CF7069CA49}">
      <dgm:prSet/>
      <dgm:spPr/>
      <dgm:t>
        <a:bodyPr/>
        <a:lstStyle/>
        <a:p>
          <a:endParaRPr lang="en-US"/>
        </a:p>
      </dgm:t>
    </dgm:pt>
    <dgm:pt modelId="{D9684E9D-ED00-435D-B024-4A1CF88A13DE}">
      <dgm:prSet/>
      <dgm:spPr>
        <a:solidFill>
          <a:schemeClr val="bg2"/>
        </a:solidFill>
        <a:ln>
          <a:solidFill>
            <a:schemeClr val="accent1"/>
          </a:solidFill>
        </a:ln>
      </dgm:spPr>
      <dgm:t>
        <a:bodyPr/>
        <a:lstStyle/>
        <a:p>
          <a:r>
            <a:rPr lang="en-US" dirty="0">
              <a:solidFill>
                <a:schemeClr val="tx1"/>
              </a:solidFill>
            </a:rPr>
            <a:t>Set up sterile instruments, supplies, and equipment</a:t>
          </a:r>
        </a:p>
      </dgm:t>
    </dgm:pt>
    <dgm:pt modelId="{5A5E0A9A-2F9D-4B43-861D-0E6C793B0ED0}" type="parTrans" cxnId="{6475A891-C010-4E9A-9FAB-4DF6F4BAFD5A}">
      <dgm:prSet/>
      <dgm:spPr/>
      <dgm:t>
        <a:bodyPr/>
        <a:lstStyle/>
        <a:p>
          <a:endParaRPr lang="en-US"/>
        </a:p>
      </dgm:t>
    </dgm:pt>
    <dgm:pt modelId="{3C145695-E282-445F-B7B3-C5833A4353ED}" type="sibTrans" cxnId="{6475A891-C010-4E9A-9FAB-4DF6F4BAFD5A}">
      <dgm:prSet/>
      <dgm:spPr/>
      <dgm:t>
        <a:bodyPr/>
        <a:lstStyle/>
        <a:p>
          <a:endParaRPr lang="en-US"/>
        </a:p>
      </dgm:t>
    </dgm:pt>
    <dgm:pt modelId="{57997C16-6612-4D29-937B-45A42AE587F3}">
      <dgm:prSet/>
      <dgm:spPr>
        <a:solidFill>
          <a:schemeClr val="bg2"/>
        </a:solidFill>
        <a:ln>
          <a:solidFill>
            <a:schemeClr val="accent1"/>
          </a:solidFill>
        </a:ln>
      </dgm:spPr>
      <dgm:t>
        <a:bodyPr/>
        <a:lstStyle/>
        <a:p>
          <a:r>
            <a:rPr lang="en-US" dirty="0">
              <a:solidFill>
                <a:schemeClr val="tx1"/>
              </a:solidFill>
            </a:rPr>
            <a:t>Perform counts of instruments, sponges, and sharps</a:t>
          </a:r>
        </a:p>
      </dgm:t>
    </dgm:pt>
    <dgm:pt modelId="{23606234-0DCE-4986-BFBD-2F1997F0D17B}" type="parTrans" cxnId="{C25E48FF-6BC7-4194-8F81-0EB5BDE5A753}">
      <dgm:prSet/>
      <dgm:spPr/>
      <dgm:t>
        <a:bodyPr/>
        <a:lstStyle/>
        <a:p>
          <a:endParaRPr lang="en-US"/>
        </a:p>
      </dgm:t>
    </dgm:pt>
    <dgm:pt modelId="{E32DC3A7-EEC8-4E58-9F4E-D1DC4F2CD19F}" type="sibTrans" cxnId="{C25E48FF-6BC7-4194-8F81-0EB5BDE5A753}">
      <dgm:prSet/>
      <dgm:spPr/>
      <dgm:t>
        <a:bodyPr/>
        <a:lstStyle/>
        <a:p>
          <a:endParaRPr lang="en-US"/>
        </a:p>
      </dgm:t>
    </dgm:pt>
    <dgm:pt modelId="{18920369-9942-469D-B30B-9A7F399FC601}">
      <dgm:prSet/>
      <dgm:spPr>
        <a:solidFill>
          <a:schemeClr val="bg2"/>
        </a:solidFill>
        <a:ln>
          <a:solidFill>
            <a:schemeClr val="accent1"/>
          </a:solidFill>
        </a:ln>
      </dgm:spPr>
      <dgm:t>
        <a:bodyPr/>
        <a:lstStyle/>
        <a:p>
          <a:r>
            <a:rPr lang="en-US" dirty="0">
              <a:solidFill>
                <a:schemeClr val="tx1"/>
              </a:solidFill>
            </a:rPr>
            <a:t>Ensure sterility and patient safety</a:t>
          </a:r>
        </a:p>
      </dgm:t>
    </dgm:pt>
    <dgm:pt modelId="{DF32E109-7380-46D2-AD92-BCE1A88B6445}" type="parTrans" cxnId="{1D36B173-881C-4D7B-85A3-DD6DF28DCD00}">
      <dgm:prSet/>
      <dgm:spPr/>
      <dgm:t>
        <a:bodyPr/>
        <a:lstStyle/>
        <a:p>
          <a:endParaRPr lang="en-US"/>
        </a:p>
      </dgm:t>
    </dgm:pt>
    <dgm:pt modelId="{5DEF5321-8CA4-4241-AADD-F8DC69701E83}" type="sibTrans" cxnId="{1D36B173-881C-4D7B-85A3-DD6DF28DCD00}">
      <dgm:prSet/>
      <dgm:spPr/>
      <dgm:t>
        <a:bodyPr/>
        <a:lstStyle/>
        <a:p>
          <a:endParaRPr lang="en-US"/>
        </a:p>
      </dgm:t>
    </dgm:pt>
    <dgm:pt modelId="{6D2FD7D6-3221-42B1-9BF5-F7F45F63AF5B}">
      <dgm:prSet/>
      <dgm:spPr>
        <a:solidFill>
          <a:schemeClr val="accent1"/>
        </a:solidFill>
      </dgm:spPr>
      <dgm:t>
        <a:bodyPr/>
        <a:lstStyle/>
        <a:p>
          <a:r>
            <a:rPr lang="en-US"/>
            <a:t>During Surgery:</a:t>
          </a:r>
        </a:p>
      </dgm:t>
    </dgm:pt>
    <dgm:pt modelId="{34F7F6A2-2F57-4B1F-A5BB-E46EAD9D3B8D}" type="parTrans" cxnId="{CC9DFC53-C2F1-497A-8AC6-7CBA0C9EAAE0}">
      <dgm:prSet/>
      <dgm:spPr/>
      <dgm:t>
        <a:bodyPr/>
        <a:lstStyle/>
        <a:p>
          <a:endParaRPr lang="en-US"/>
        </a:p>
      </dgm:t>
    </dgm:pt>
    <dgm:pt modelId="{6AE12395-4196-436D-8292-E81FA668E694}" type="sibTrans" cxnId="{CC9DFC53-C2F1-497A-8AC6-7CBA0C9EAAE0}">
      <dgm:prSet/>
      <dgm:spPr/>
      <dgm:t>
        <a:bodyPr/>
        <a:lstStyle/>
        <a:p>
          <a:endParaRPr lang="en-US"/>
        </a:p>
      </dgm:t>
    </dgm:pt>
    <dgm:pt modelId="{61C6D14E-6E0E-4875-8F44-4DE0CC76D004}">
      <dgm:prSet/>
      <dgm:spPr>
        <a:solidFill>
          <a:schemeClr val="bg2"/>
        </a:solidFill>
        <a:ln>
          <a:solidFill>
            <a:schemeClr val="accent1"/>
          </a:solidFill>
        </a:ln>
      </dgm:spPr>
      <dgm:t>
        <a:bodyPr/>
        <a:lstStyle/>
        <a:p>
          <a:r>
            <a:rPr lang="en-US" dirty="0">
              <a:solidFill>
                <a:schemeClr val="tx1"/>
              </a:solidFill>
            </a:rPr>
            <a:t>Maintain the sterile field</a:t>
          </a:r>
        </a:p>
      </dgm:t>
    </dgm:pt>
    <dgm:pt modelId="{0209B066-3FE1-4566-A7B2-DCF77C342F82}" type="parTrans" cxnId="{C22A76A0-C509-4E2B-B294-1F1079396887}">
      <dgm:prSet/>
      <dgm:spPr/>
      <dgm:t>
        <a:bodyPr/>
        <a:lstStyle/>
        <a:p>
          <a:endParaRPr lang="en-US"/>
        </a:p>
      </dgm:t>
    </dgm:pt>
    <dgm:pt modelId="{D61253FB-4CCB-4EDD-80DA-A3881F6C8377}" type="sibTrans" cxnId="{C22A76A0-C509-4E2B-B294-1F1079396887}">
      <dgm:prSet/>
      <dgm:spPr/>
      <dgm:t>
        <a:bodyPr/>
        <a:lstStyle/>
        <a:p>
          <a:endParaRPr lang="en-US"/>
        </a:p>
      </dgm:t>
    </dgm:pt>
    <dgm:pt modelId="{D452E222-7664-4084-9126-BB533C68D216}">
      <dgm:prSet/>
      <dgm:spPr>
        <a:solidFill>
          <a:schemeClr val="bg2"/>
        </a:solidFill>
        <a:ln>
          <a:solidFill>
            <a:schemeClr val="accent1"/>
          </a:solidFill>
        </a:ln>
      </dgm:spPr>
      <dgm:t>
        <a:bodyPr/>
        <a:lstStyle/>
        <a:p>
          <a:r>
            <a:rPr lang="en-US" dirty="0">
              <a:solidFill>
                <a:schemeClr val="tx1"/>
              </a:solidFill>
            </a:rPr>
            <a:t>Pass instruments, sutures, and supplies to the surgeon</a:t>
          </a:r>
        </a:p>
      </dgm:t>
    </dgm:pt>
    <dgm:pt modelId="{A1A3DFCF-D67A-477D-BBA0-E15AA0749BD2}" type="parTrans" cxnId="{D9E440E6-8A68-4DD2-9D65-87C4C5CC0EDA}">
      <dgm:prSet/>
      <dgm:spPr/>
      <dgm:t>
        <a:bodyPr/>
        <a:lstStyle/>
        <a:p>
          <a:endParaRPr lang="en-US"/>
        </a:p>
      </dgm:t>
    </dgm:pt>
    <dgm:pt modelId="{E9708A4A-DAA4-42AB-9A28-F3A6CABF5B78}" type="sibTrans" cxnId="{D9E440E6-8A68-4DD2-9D65-87C4C5CC0EDA}">
      <dgm:prSet/>
      <dgm:spPr/>
      <dgm:t>
        <a:bodyPr/>
        <a:lstStyle/>
        <a:p>
          <a:endParaRPr lang="en-US"/>
        </a:p>
      </dgm:t>
    </dgm:pt>
    <dgm:pt modelId="{F5993D25-974D-4FCA-BB7D-64A5161261BA}">
      <dgm:prSet/>
      <dgm:spPr>
        <a:solidFill>
          <a:schemeClr val="bg2"/>
        </a:solidFill>
        <a:ln>
          <a:solidFill>
            <a:schemeClr val="accent1"/>
          </a:solidFill>
        </a:ln>
      </dgm:spPr>
      <dgm:t>
        <a:bodyPr/>
        <a:lstStyle/>
        <a:p>
          <a:r>
            <a:rPr lang="en-US" dirty="0">
              <a:solidFill>
                <a:schemeClr val="tx1"/>
              </a:solidFill>
            </a:rPr>
            <a:t>Anticipate the surgeon’s needs</a:t>
          </a:r>
        </a:p>
      </dgm:t>
    </dgm:pt>
    <dgm:pt modelId="{0D5BFD35-BA90-45F7-9DDD-15D6B8BBDB5F}" type="parTrans" cxnId="{DFC62CBE-0DC8-4728-9DA5-4D69F218EF2E}">
      <dgm:prSet/>
      <dgm:spPr/>
      <dgm:t>
        <a:bodyPr/>
        <a:lstStyle/>
        <a:p>
          <a:endParaRPr lang="en-US"/>
        </a:p>
      </dgm:t>
    </dgm:pt>
    <dgm:pt modelId="{5EEA6F65-2A6C-48D2-AACF-FDA2B8C8F9BA}" type="sibTrans" cxnId="{DFC62CBE-0DC8-4728-9DA5-4D69F218EF2E}">
      <dgm:prSet/>
      <dgm:spPr/>
      <dgm:t>
        <a:bodyPr/>
        <a:lstStyle/>
        <a:p>
          <a:endParaRPr lang="en-US"/>
        </a:p>
      </dgm:t>
    </dgm:pt>
    <dgm:pt modelId="{212E9FB7-A0EE-4DDC-9488-9C82466DA4DD}">
      <dgm:prSet/>
      <dgm:spPr>
        <a:solidFill>
          <a:schemeClr val="bg2"/>
        </a:solidFill>
        <a:ln>
          <a:solidFill>
            <a:schemeClr val="accent1"/>
          </a:solidFill>
        </a:ln>
      </dgm:spPr>
      <dgm:t>
        <a:bodyPr/>
        <a:lstStyle/>
        <a:p>
          <a:r>
            <a:rPr lang="en-US" dirty="0">
              <a:solidFill>
                <a:schemeClr val="tx1"/>
              </a:solidFill>
            </a:rPr>
            <a:t>Assist with retraction, suctioning, and specimen handling</a:t>
          </a:r>
        </a:p>
      </dgm:t>
    </dgm:pt>
    <dgm:pt modelId="{EB8676D1-7564-48D5-A3D1-61F6BB3C9FB6}" type="parTrans" cxnId="{F9CC18B5-70D6-438F-9E16-5FC64F5C67E0}">
      <dgm:prSet/>
      <dgm:spPr/>
      <dgm:t>
        <a:bodyPr/>
        <a:lstStyle/>
        <a:p>
          <a:endParaRPr lang="en-US"/>
        </a:p>
      </dgm:t>
    </dgm:pt>
    <dgm:pt modelId="{7941CEBD-396F-43E8-A72F-E2FAB7F30158}" type="sibTrans" cxnId="{F9CC18B5-70D6-438F-9E16-5FC64F5C67E0}">
      <dgm:prSet/>
      <dgm:spPr/>
      <dgm:t>
        <a:bodyPr/>
        <a:lstStyle/>
        <a:p>
          <a:endParaRPr lang="en-US"/>
        </a:p>
      </dgm:t>
    </dgm:pt>
    <dgm:pt modelId="{A5D55BE4-4D4A-481D-87FB-07C22F97EDBD}">
      <dgm:prSet/>
      <dgm:spPr>
        <a:solidFill>
          <a:schemeClr val="accent1"/>
        </a:solidFill>
      </dgm:spPr>
      <dgm:t>
        <a:bodyPr/>
        <a:lstStyle/>
        <a:p>
          <a:r>
            <a:rPr lang="en-US" dirty="0"/>
            <a:t>After Surgery:</a:t>
          </a:r>
        </a:p>
      </dgm:t>
    </dgm:pt>
    <dgm:pt modelId="{FC9D468D-7581-433F-B5E6-3697730A9253}" type="parTrans" cxnId="{DB009448-69F5-40C6-B438-7EE1660A3E49}">
      <dgm:prSet/>
      <dgm:spPr/>
      <dgm:t>
        <a:bodyPr/>
        <a:lstStyle/>
        <a:p>
          <a:endParaRPr lang="en-US"/>
        </a:p>
      </dgm:t>
    </dgm:pt>
    <dgm:pt modelId="{D7CEE612-FD45-422A-98D8-3500E5B1ED26}" type="sibTrans" cxnId="{DB009448-69F5-40C6-B438-7EE1660A3E49}">
      <dgm:prSet/>
      <dgm:spPr/>
      <dgm:t>
        <a:bodyPr/>
        <a:lstStyle/>
        <a:p>
          <a:endParaRPr lang="en-US"/>
        </a:p>
      </dgm:t>
    </dgm:pt>
    <dgm:pt modelId="{3B7D6725-9D24-4301-885E-5C8F7298896D}">
      <dgm:prSet/>
      <dgm:spPr>
        <a:solidFill>
          <a:schemeClr val="bg2"/>
        </a:solidFill>
        <a:ln>
          <a:solidFill>
            <a:schemeClr val="accent1"/>
          </a:solidFill>
        </a:ln>
      </dgm:spPr>
      <dgm:t>
        <a:bodyPr/>
        <a:lstStyle/>
        <a:p>
          <a:r>
            <a:rPr lang="en-US" dirty="0">
              <a:solidFill>
                <a:schemeClr val="tx1"/>
              </a:solidFill>
            </a:rPr>
            <a:t>Perform final counts</a:t>
          </a:r>
        </a:p>
      </dgm:t>
    </dgm:pt>
    <dgm:pt modelId="{709E7CB3-A1FC-4E3C-96A3-BB9F54E609B8}" type="parTrans" cxnId="{1A49D2DA-BFD3-4035-8EDF-C112831DD813}">
      <dgm:prSet/>
      <dgm:spPr/>
      <dgm:t>
        <a:bodyPr/>
        <a:lstStyle/>
        <a:p>
          <a:endParaRPr lang="en-US"/>
        </a:p>
      </dgm:t>
    </dgm:pt>
    <dgm:pt modelId="{FFDF3DA9-A037-4B9C-9A0D-9777039FD280}" type="sibTrans" cxnId="{1A49D2DA-BFD3-4035-8EDF-C112831DD813}">
      <dgm:prSet/>
      <dgm:spPr/>
      <dgm:t>
        <a:bodyPr/>
        <a:lstStyle/>
        <a:p>
          <a:endParaRPr lang="en-US"/>
        </a:p>
      </dgm:t>
    </dgm:pt>
    <dgm:pt modelId="{E308CACB-A4E7-472C-B19F-47690BB66E7D}">
      <dgm:prSet/>
      <dgm:spPr>
        <a:solidFill>
          <a:schemeClr val="bg2"/>
        </a:solidFill>
        <a:ln>
          <a:solidFill>
            <a:schemeClr val="accent1"/>
          </a:solidFill>
        </a:ln>
      </dgm:spPr>
      <dgm:t>
        <a:bodyPr/>
        <a:lstStyle/>
        <a:p>
          <a:r>
            <a:rPr lang="en-US" dirty="0">
              <a:solidFill>
                <a:schemeClr val="tx1"/>
              </a:solidFill>
            </a:rPr>
            <a:t>Apply dressings</a:t>
          </a:r>
        </a:p>
      </dgm:t>
    </dgm:pt>
    <dgm:pt modelId="{3D9B8B6C-322F-4FBF-A4A2-B0099BD7983E}" type="parTrans" cxnId="{CD42735C-F79D-4501-80BB-C4E9EB1EDB34}">
      <dgm:prSet/>
      <dgm:spPr/>
      <dgm:t>
        <a:bodyPr/>
        <a:lstStyle/>
        <a:p>
          <a:endParaRPr lang="en-US"/>
        </a:p>
      </dgm:t>
    </dgm:pt>
    <dgm:pt modelId="{5224B6DD-58BC-4F61-B201-3B27231E9E3B}" type="sibTrans" cxnId="{CD42735C-F79D-4501-80BB-C4E9EB1EDB34}">
      <dgm:prSet/>
      <dgm:spPr/>
      <dgm:t>
        <a:bodyPr/>
        <a:lstStyle/>
        <a:p>
          <a:endParaRPr lang="en-US"/>
        </a:p>
      </dgm:t>
    </dgm:pt>
    <dgm:pt modelId="{161E5E18-B804-46F0-B638-D93EC5C3DEB8}">
      <dgm:prSet/>
      <dgm:spPr>
        <a:solidFill>
          <a:schemeClr val="bg2"/>
        </a:solidFill>
        <a:ln>
          <a:solidFill>
            <a:schemeClr val="accent1"/>
          </a:solidFill>
        </a:ln>
      </dgm:spPr>
      <dgm:t>
        <a:bodyPr/>
        <a:lstStyle/>
        <a:p>
          <a:r>
            <a:rPr lang="en-US" dirty="0">
              <a:solidFill>
                <a:schemeClr val="tx1"/>
              </a:solidFill>
            </a:rPr>
            <a:t>Help transfer the patient</a:t>
          </a:r>
        </a:p>
      </dgm:t>
    </dgm:pt>
    <dgm:pt modelId="{F65445E4-EC03-4CBF-B2AE-137B48B142C5}" type="parTrans" cxnId="{AD5BC580-FC59-428C-A9E4-7EE0D0CCC206}">
      <dgm:prSet/>
      <dgm:spPr/>
      <dgm:t>
        <a:bodyPr/>
        <a:lstStyle/>
        <a:p>
          <a:endParaRPr lang="en-US"/>
        </a:p>
      </dgm:t>
    </dgm:pt>
    <dgm:pt modelId="{B1109482-6B32-4F4B-93C0-F780F1AEFD78}" type="sibTrans" cxnId="{AD5BC580-FC59-428C-A9E4-7EE0D0CCC206}">
      <dgm:prSet/>
      <dgm:spPr/>
      <dgm:t>
        <a:bodyPr/>
        <a:lstStyle/>
        <a:p>
          <a:endParaRPr lang="en-US"/>
        </a:p>
      </dgm:t>
    </dgm:pt>
    <dgm:pt modelId="{1DA08937-EF0D-4836-9692-26D58BC49FF3}">
      <dgm:prSet/>
      <dgm:spPr>
        <a:solidFill>
          <a:schemeClr val="bg2"/>
        </a:solidFill>
        <a:ln>
          <a:solidFill>
            <a:schemeClr val="accent1"/>
          </a:solidFill>
        </a:ln>
      </dgm:spPr>
      <dgm:t>
        <a:bodyPr/>
        <a:lstStyle/>
        <a:p>
          <a:r>
            <a:rPr lang="en-US" dirty="0">
              <a:solidFill>
                <a:schemeClr val="tx1"/>
              </a:solidFill>
            </a:rPr>
            <a:t>Break down and clean the operating room</a:t>
          </a:r>
        </a:p>
      </dgm:t>
    </dgm:pt>
    <dgm:pt modelId="{3CEE904A-5484-42B3-BCA2-A4F28DE2E8ED}" type="parTrans" cxnId="{D474EF69-0AEF-46DD-A76D-889625470733}">
      <dgm:prSet/>
      <dgm:spPr/>
      <dgm:t>
        <a:bodyPr/>
        <a:lstStyle/>
        <a:p>
          <a:endParaRPr lang="en-US"/>
        </a:p>
      </dgm:t>
    </dgm:pt>
    <dgm:pt modelId="{156BDBB4-3A78-4344-A06A-6646EC771667}" type="sibTrans" cxnId="{D474EF69-0AEF-46DD-A76D-889625470733}">
      <dgm:prSet/>
      <dgm:spPr/>
      <dgm:t>
        <a:bodyPr/>
        <a:lstStyle/>
        <a:p>
          <a:endParaRPr lang="en-US"/>
        </a:p>
      </dgm:t>
    </dgm:pt>
    <dgm:pt modelId="{6CE68BEA-2147-3F48-9B01-632ABFB8D000}" type="pres">
      <dgm:prSet presAssocID="{2F4AF7C5-B063-4146-AAB1-75963345FBC6}" presName="diagram" presStyleCnt="0">
        <dgm:presLayoutVars>
          <dgm:dir/>
          <dgm:resizeHandles val="exact"/>
        </dgm:presLayoutVars>
      </dgm:prSet>
      <dgm:spPr/>
    </dgm:pt>
    <dgm:pt modelId="{C1A64E7A-0C05-E849-964A-3583E613D7A5}" type="pres">
      <dgm:prSet presAssocID="{6CBB9E2C-4F51-47D0-837D-68BC4474F8C8}" presName="node" presStyleLbl="node1" presStyleIdx="0" presStyleCnt="15">
        <dgm:presLayoutVars>
          <dgm:bulletEnabled val="1"/>
        </dgm:presLayoutVars>
      </dgm:prSet>
      <dgm:spPr/>
    </dgm:pt>
    <dgm:pt modelId="{B4357B98-9EB2-8045-A390-90E3271C13C1}" type="pres">
      <dgm:prSet presAssocID="{14672679-3787-4952-B440-10D65DD34EA3}" presName="sibTrans" presStyleCnt="0"/>
      <dgm:spPr/>
    </dgm:pt>
    <dgm:pt modelId="{007BD71C-C857-F040-8FAE-A4362B7CFC75}" type="pres">
      <dgm:prSet presAssocID="{56F734B3-5D4D-4C15-99F4-F6F84E7CCE37}" presName="node" presStyleLbl="node1" presStyleIdx="1" presStyleCnt="15">
        <dgm:presLayoutVars>
          <dgm:bulletEnabled val="1"/>
        </dgm:presLayoutVars>
      </dgm:prSet>
      <dgm:spPr/>
    </dgm:pt>
    <dgm:pt modelId="{06D8A853-A93D-8C43-9E18-E9634E360683}" type="pres">
      <dgm:prSet presAssocID="{20DB4011-9288-419F-B4E7-63DBBC555439}" presName="sibTrans" presStyleCnt="0"/>
      <dgm:spPr/>
    </dgm:pt>
    <dgm:pt modelId="{0F904D72-60C2-494B-A7E0-A950112ED79B}" type="pres">
      <dgm:prSet presAssocID="{D9684E9D-ED00-435D-B024-4A1CF88A13DE}" presName="node" presStyleLbl="node1" presStyleIdx="2" presStyleCnt="15">
        <dgm:presLayoutVars>
          <dgm:bulletEnabled val="1"/>
        </dgm:presLayoutVars>
      </dgm:prSet>
      <dgm:spPr/>
    </dgm:pt>
    <dgm:pt modelId="{B6B84337-CD4C-EC42-A603-9497E8624854}" type="pres">
      <dgm:prSet presAssocID="{3C145695-E282-445F-B7B3-C5833A4353ED}" presName="sibTrans" presStyleCnt="0"/>
      <dgm:spPr/>
    </dgm:pt>
    <dgm:pt modelId="{F981FABC-1ED0-CA4D-B68D-62DE8A7C9EC7}" type="pres">
      <dgm:prSet presAssocID="{57997C16-6612-4D29-937B-45A42AE587F3}" presName="node" presStyleLbl="node1" presStyleIdx="3" presStyleCnt="15">
        <dgm:presLayoutVars>
          <dgm:bulletEnabled val="1"/>
        </dgm:presLayoutVars>
      </dgm:prSet>
      <dgm:spPr/>
    </dgm:pt>
    <dgm:pt modelId="{1E741D74-CD6D-0F4D-B34B-47D453376D91}" type="pres">
      <dgm:prSet presAssocID="{E32DC3A7-EEC8-4E58-9F4E-D1DC4F2CD19F}" presName="sibTrans" presStyleCnt="0"/>
      <dgm:spPr/>
    </dgm:pt>
    <dgm:pt modelId="{B84FC9DC-6B1C-1E4C-80DC-885E008C6124}" type="pres">
      <dgm:prSet presAssocID="{18920369-9942-469D-B30B-9A7F399FC601}" presName="node" presStyleLbl="node1" presStyleIdx="4" presStyleCnt="15">
        <dgm:presLayoutVars>
          <dgm:bulletEnabled val="1"/>
        </dgm:presLayoutVars>
      </dgm:prSet>
      <dgm:spPr/>
    </dgm:pt>
    <dgm:pt modelId="{06FC1D04-2F97-564B-B259-39BAAE492B82}" type="pres">
      <dgm:prSet presAssocID="{5DEF5321-8CA4-4241-AADD-F8DC69701E83}" presName="sibTrans" presStyleCnt="0"/>
      <dgm:spPr/>
    </dgm:pt>
    <dgm:pt modelId="{1CA5415D-8B53-DC42-87B0-9AA64853D770}" type="pres">
      <dgm:prSet presAssocID="{6D2FD7D6-3221-42B1-9BF5-F7F45F63AF5B}" presName="node" presStyleLbl="node1" presStyleIdx="5" presStyleCnt="15">
        <dgm:presLayoutVars>
          <dgm:bulletEnabled val="1"/>
        </dgm:presLayoutVars>
      </dgm:prSet>
      <dgm:spPr/>
    </dgm:pt>
    <dgm:pt modelId="{C57809EC-342D-1942-81D1-E9291A143899}" type="pres">
      <dgm:prSet presAssocID="{6AE12395-4196-436D-8292-E81FA668E694}" presName="sibTrans" presStyleCnt="0"/>
      <dgm:spPr/>
    </dgm:pt>
    <dgm:pt modelId="{7B68134E-3938-1F43-AA33-6BEC0986BC87}" type="pres">
      <dgm:prSet presAssocID="{61C6D14E-6E0E-4875-8F44-4DE0CC76D004}" presName="node" presStyleLbl="node1" presStyleIdx="6" presStyleCnt="15">
        <dgm:presLayoutVars>
          <dgm:bulletEnabled val="1"/>
        </dgm:presLayoutVars>
      </dgm:prSet>
      <dgm:spPr/>
    </dgm:pt>
    <dgm:pt modelId="{7AF0274F-3D8F-F344-9C98-2E5C6D31783A}" type="pres">
      <dgm:prSet presAssocID="{D61253FB-4CCB-4EDD-80DA-A3881F6C8377}" presName="sibTrans" presStyleCnt="0"/>
      <dgm:spPr/>
    </dgm:pt>
    <dgm:pt modelId="{58EEFA6E-7728-C14E-9973-5FA207C2BFFD}" type="pres">
      <dgm:prSet presAssocID="{D452E222-7664-4084-9126-BB533C68D216}" presName="node" presStyleLbl="node1" presStyleIdx="7" presStyleCnt="15">
        <dgm:presLayoutVars>
          <dgm:bulletEnabled val="1"/>
        </dgm:presLayoutVars>
      </dgm:prSet>
      <dgm:spPr/>
    </dgm:pt>
    <dgm:pt modelId="{53FA369B-B3D0-3345-92C5-C4F03871F3F3}" type="pres">
      <dgm:prSet presAssocID="{E9708A4A-DAA4-42AB-9A28-F3A6CABF5B78}" presName="sibTrans" presStyleCnt="0"/>
      <dgm:spPr/>
    </dgm:pt>
    <dgm:pt modelId="{F277CA96-618E-8C43-86A5-A272522041EA}" type="pres">
      <dgm:prSet presAssocID="{F5993D25-974D-4FCA-BB7D-64A5161261BA}" presName="node" presStyleLbl="node1" presStyleIdx="8" presStyleCnt="15">
        <dgm:presLayoutVars>
          <dgm:bulletEnabled val="1"/>
        </dgm:presLayoutVars>
      </dgm:prSet>
      <dgm:spPr/>
    </dgm:pt>
    <dgm:pt modelId="{4C90E073-16E9-A14A-ADCD-5BA35EAD5558}" type="pres">
      <dgm:prSet presAssocID="{5EEA6F65-2A6C-48D2-AACF-FDA2B8C8F9BA}" presName="sibTrans" presStyleCnt="0"/>
      <dgm:spPr/>
    </dgm:pt>
    <dgm:pt modelId="{4F49DD15-BDD8-D34C-BD32-3E348F959873}" type="pres">
      <dgm:prSet presAssocID="{212E9FB7-A0EE-4DDC-9488-9C82466DA4DD}" presName="node" presStyleLbl="node1" presStyleIdx="9" presStyleCnt="15">
        <dgm:presLayoutVars>
          <dgm:bulletEnabled val="1"/>
        </dgm:presLayoutVars>
      </dgm:prSet>
      <dgm:spPr/>
    </dgm:pt>
    <dgm:pt modelId="{CA2A1D61-2FE5-9844-AC93-48F1B74FC4D2}" type="pres">
      <dgm:prSet presAssocID="{7941CEBD-396F-43E8-A72F-E2FAB7F30158}" presName="sibTrans" presStyleCnt="0"/>
      <dgm:spPr/>
    </dgm:pt>
    <dgm:pt modelId="{0D31BA77-D019-D04E-B668-A47D6754657E}" type="pres">
      <dgm:prSet presAssocID="{A5D55BE4-4D4A-481D-87FB-07C22F97EDBD}" presName="node" presStyleLbl="node1" presStyleIdx="10" presStyleCnt="15">
        <dgm:presLayoutVars>
          <dgm:bulletEnabled val="1"/>
        </dgm:presLayoutVars>
      </dgm:prSet>
      <dgm:spPr/>
    </dgm:pt>
    <dgm:pt modelId="{D9E5EC73-6F11-FB45-8A4A-197F096B0C14}" type="pres">
      <dgm:prSet presAssocID="{D7CEE612-FD45-422A-98D8-3500E5B1ED26}" presName="sibTrans" presStyleCnt="0"/>
      <dgm:spPr/>
    </dgm:pt>
    <dgm:pt modelId="{0E27BD75-AF8C-0B44-B7B2-8CBE0E435353}" type="pres">
      <dgm:prSet presAssocID="{3B7D6725-9D24-4301-885E-5C8F7298896D}" presName="node" presStyleLbl="node1" presStyleIdx="11" presStyleCnt="15">
        <dgm:presLayoutVars>
          <dgm:bulletEnabled val="1"/>
        </dgm:presLayoutVars>
      </dgm:prSet>
      <dgm:spPr/>
    </dgm:pt>
    <dgm:pt modelId="{ADA5D1E0-F892-A641-A042-041E3886F0AD}" type="pres">
      <dgm:prSet presAssocID="{FFDF3DA9-A037-4B9C-9A0D-9777039FD280}" presName="sibTrans" presStyleCnt="0"/>
      <dgm:spPr/>
    </dgm:pt>
    <dgm:pt modelId="{EDCAB98C-6C3D-7249-B820-6A7845394DD3}" type="pres">
      <dgm:prSet presAssocID="{E308CACB-A4E7-472C-B19F-47690BB66E7D}" presName="node" presStyleLbl="node1" presStyleIdx="12" presStyleCnt="15">
        <dgm:presLayoutVars>
          <dgm:bulletEnabled val="1"/>
        </dgm:presLayoutVars>
      </dgm:prSet>
      <dgm:spPr/>
    </dgm:pt>
    <dgm:pt modelId="{B789D455-A5BF-C541-BE20-C716F4F49545}" type="pres">
      <dgm:prSet presAssocID="{5224B6DD-58BC-4F61-B201-3B27231E9E3B}" presName="sibTrans" presStyleCnt="0"/>
      <dgm:spPr/>
    </dgm:pt>
    <dgm:pt modelId="{66B0CC7D-4EC4-464B-AFFE-3027B1192A48}" type="pres">
      <dgm:prSet presAssocID="{161E5E18-B804-46F0-B638-D93EC5C3DEB8}" presName="node" presStyleLbl="node1" presStyleIdx="13" presStyleCnt="15">
        <dgm:presLayoutVars>
          <dgm:bulletEnabled val="1"/>
        </dgm:presLayoutVars>
      </dgm:prSet>
      <dgm:spPr/>
    </dgm:pt>
    <dgm:pt modelId="{FC442C6A-6A57-5346-93C6-AE6AE67BD270}" type="pres">
      <dgm:prSet presAssocID="{B1109482-6B32-4F4B-93C0-F780F1AEFD78}" presName="sibTrans" presStyleCnt="0"/>
      <dgm:spPr/>
    </dgm:pt>
    <dgm:pt modelId="{849E805B-7E7A-BD41-B680-D2535A88A6C7}" type="pres">
      <dgm:prSet presAssocID="{1DA08937-EF0D-4836-9692-26D58BC49FF3}" presName="node" presStyleLbl="node1" presStyleIdx="14" presStyleCnt="15">
        <dgm:presLayoutVars>
          <dgm:bulletEnabled val="1"/>
        </dgm:presLayoutVars>
      </dgm:prSet>
      <dgm:spPr/>
    </dgm:pt>
  </dgm:ptLst>
  <dgm:cxnLst>
    <dgm:cxn modelId="{B4E6BD05-D801-0645-8BE4-CCE83128547F}" type="presOf" srcId="{2F4AF7C5-B063-4146-AAB1-75963345FBC6}" destId="{6CE68BEA-2147-3F48-9B01-632ABFB8D000}" srcOrd="0" destOrd="0" presId="urn:microsoft.com/office/officeart/2005/8/layout/default"/>
    <dgm:cxn modelId="{9B2FF807-E552-AF49-A568-6D854FC61320}" type="presOf" srcId="{18920369-9942-469D-B30B-9A7F399FC601}" destId="{B84FC9DC-6B1C-1E4C-80DC-885E008C6124}" srcOrd="0" destOrd="0" presId="urn:microsoft.com/office/officeart/2005/8/layout/default"/>
    <dgm:cxn modelId="{9D2A2C22-83DE-B041-AF14-0D92A951E707}" type="presOf" srcId="{1DA08937-EF0D-4836-9692-26D58BC49FF3}" destId="{849E805B-7E7A-BD41-B680-D2535A88A6C7}" srcOrd="0" destOrd="0" presId="urn:microsoft.com/office/officeart/2005/8/layout/default"/>
    <dgm:cxn modelId="{4B5F2323-5EFC-404C-9D74-15F382620292}" type="presOf" srcId="{6D2FD7D6-3221-42B1-9BF5-F7F45F63AF5B}" destId="{1CA5415D-8B53-DC42-87B0-9AA64853D770}" srcOrd="0" destOrd="0" presId="urn:microsoft.com/office/officeart/2005/8/layout/default"/>
    <dgm:cxn modelId="{565A733F-B5D2-413B-9D8B-A7107C226414}" srcId="{2F4AF7C5-B063-4146-AAB1-75963345FBC6}" destId="{6CBB9E2C-4F51-47D0-837D-68BC4474F8C8}" srcOrd="0" destOrd="0" parTransId="{7399D921-8296-4CAB-BB4B-288BB0A8AE8B}" sibTransId="{14672679-3787-4952-B440-10D65DD34EA3}"/>
    <dgm:cxn modelId="{6302A342-DDDD-CF40-B9E0-D9572D241BC7}" type="presOf" srcId="{A5D55BE4-4D4A-481D-87FB-07C22F97EDBD}" destId="{0D31BA77-D019-D04E-B668-A47D6754657E}" srcOrd="0" destOrd="0" presId="urn:microsoft.com/office/officeart/2005/8/layout/default"/>
    <dgm:cxn modelId="{DB009448-69F5-40C6-B438-7EE1660A3E49}" srcId="{2F4AF7C5-B063-4146-AAB1-75963345FBC6}" destId="{A5D55BE4-4D4A-481D-87FB-07C22F97EDBD}" srcOrd="10" destOrd="0" parTransId="{FC9D468D-7581-433F-B5E6-3697730A9253}" sibTransId="{D7CEE612-FD45-422A-98D8-3500E5B1ED26}"/>
    <dgm:cxn modelId="{CC9DFC53-C2F1-497A-8AC6-7CBA0C9EAAE0}" srcId="{2F4AF7C5-B063-4146-AAB1-75963345FBC6}" destId="{6D2FD7D6-3221-42B1-9BF5-F7F45F63AF5B}" srcOrd="5" destOrd="0" parTransId="{34F7F6A2-2F57-4B1F-A5BB-E46EAD9D3B8D}" sibTransId="{6AE12395-4196-436D-8292-E81FA668E694}"/>
    <dgm:cxn modelId="{4BC66057-CC1E-FC42-9692-0761B0C4D421}" type="presOf" srcId="{F5993D25-974D-4FCA-BB7D-64A5161261BA}" destId="{F277CA96-618E-8C43-86A5-A272522041EA}" srcOrd="0" destOrd="0" presId="urn:microsoft.com/office/officeart/2005/8/layout/default"/>
    <dgm:cxn modelId="{CD42735C-F79D-4501-80BB-C4E9EB1EDB34}" srcId="{2F4AF7C5-B063-4146-AAB1-75963345FBC6}" destId="{E308CACB-A4E7-472C-B19F-47690BB66E7D}" srcOrd="12" destOrd="0" parTransId="{3D9B8B6C-322F-4FBF-A4A2-B0099BD7983E}" sibTransId="{5224B6DD-58BC-4F61-B201-3B27231E9E3B}"/>
    <dgm:cxn modelId="{D474EF69-0AEF-46DD-A76D-889625470733}" srcId="{2F4AF7C5-B063-4146-AAB1-75963345FBC6}" destId="{1DA08937-EF0D-4836-9692-26D58BC49FF3}" srcOrd="14" destOrd="0" parTransId="{3CEE904A-5484-42B3-BCA2-A4F28DE2E8ED}" sibTransId="{156BDBB4-3A78-4344-A06A-6646EC771667}"/>
    <dgm:cxn modelId="{596A556C-C27E-B744-9E7E-726A1582A687}" type="presOf" srcId="{212E9FB7-A0EE-4DDC-9488-9C82466DA4DD}" destId="{4F49DD15-BDD8-D34C-BD32-3E348F959873}" srcOrd="0" destOrd="0" presId="urn:microsoft.com/office/officeart/2005/8/layout/default"/>
    <dgm:cxn modelId="{176F4272-18BC-4745-A3BF-A70076D1EF25}" type="presOf" srcId="{61C6D14E-6E0E-4875-8F44-4DE0CC76D004}" destId="{7B68134E-3938-1F43-AA33-6BEC0986BC87}" srcOrd="0" destOrd="0" presId="urn:microsoft.com/office/officeart/2005/8/layout/default"/>
    <dgm:cxn modelId="{1D36B173-881C-4D7B-85A3-DD6DF28DCD00}" srcId="{2F4AF7C5-B063-4146-AAB1-75963345FBC6}" destId="{18920369-9942-469D-B30B-9A7F399FC601}" srcOrd="4" destOrd="0" parTransId="{DF32E109-7380-46D2-AD92-BCE1A88B6445}" sibTransId="{5DEF5321-8CA4-4241-AADD-F8DC69701E83}"/>
    <dgm:cxn modelId="{F3E8C67D-6437-0F40-8783-276D4F7109C8}" type="presOf" srcId="{57997C16-6612-4D29-937B-45A42AE587F3}" destId="{F981FABC-1ED0-CA4D-B68D-62DE8A7C9EC7}" srcOrd="0" destOrd="0" presId="urn:microsoft.com/office/officeart/2005/8/layout/default"/>
    <dgm:cxn modelId="{F909367F-B642-4AE7-98A3-04CF7069CA49}" srcId="{2F4AF7C5-B063-4146-AAB1-75963345FBC6}" destId="{56F734B3-5D4D-4C15-99F4-F6F84E7CCE37}" srcOrd="1" destOrd="0" parTransId="{D1172BF3-FA73-4F87-9B2A-14CA6F3D2A67}" sibTransId="{20DB4011-9288-419F-B4E7-63DBBC555439}"/>
    <dgm:cxn modelId="{AD5BC580-FC59-428C-A9E4-7EE0D0CCC206}" srcId="{2F4AF7C5-B063-4146-AAB1-75963345FBC6}" destId="{161E5E18-B804-46F0-B638-D93EC5C3DEB8}" srcOrd="13" destOrd="0" parTransId="{F65445E4-EC03-4CBF-B2AE-137B48B142C5}" sibTransId="{B1109482-6B32-4F4B-93C0-F780F1AEFD78}"/>
    <dgm:cxn modelId="{6475A891-C010-4E9A-9FAB-4DF6F4BAFD5A}" srcId="{2F4AF7C5-B063-4146-AAB1-75963345FBC6}" destId="{D9684E9D-ED00-435D-B024-4A1CF88A13DE}" srcOrd="2" destOrd="0" parTransId="{5A5E0A9A-2F9D-4B43-861D-0E6C793B0ED0}" sibTransId="{3C145695-E282-445F-B7B3-C5833A4353ED}"/>
    <dgm:cxn modelId="{C22A76A0-C509-4E2B-B294-1F1079396887}" srcId="{2F4AF7C5-B063-4146-AAB1-75963345FBC6}" destId="{61C6D14E-6E0E-4875-8F44-4DE0CC76D004}" srcOrd="6" destOrd="0" parTransId="{0209B066-3FE1-4566-A7B2-DCF77C342F82}" sibTransId="{D61253FB-4CCB-4EDD-80DA-A3881F6C8377}"/>
    <dgm:cxn modelId="{52488FA1-E96C-E243-8CC6-4326C53A631F}" type="presOf" srcId="{D9684E9D-ED00-435D-B024-4A1CF88A13DE}" destId="{0F904D72-60C2-494B-A7E0-A950112ED79B}" srcOrd="0" destOrd="0" presId="urn:microsoft.com/office/officeart/2005/8/layout/default"/>
    <dgm:cxn modelId="{F9CC18B5-70D6-438F-9E16-5FC64F5C67E0}" srcId="{2F4AF7C5-B063-4146-AAB1-75963345FBC6}" destId="{212E9FB7-A0EE-4DDC-9488-9C82466DA4DD}" srcOrd="9" destOrd="0" parTransId="{EB8676D1-7564-48D5-A3D1-61F6BB3C9FB6}" sibTransId="{7941CEBD-396F-43E8-A72F-E2FAB7F30158}"/>
    <dgm:cxn modelId="{E19363BD-64F2-594D-8F22-50C812D9E051}" type="presOf" srcId="{D452E222-7664-4084-9126-BB533C68D216}" destId="{58EEFA6E-7728-C14E-9973-5FA207C2BFFD}" srcOrd="0" destOrd="0" presId="urn:microsoft.com/office/officeart/2005/8/layout/default"/>
    <dgm:cxn modelId="{DFC62CBE-0DC8-4728-9DA5-4D69F218EF2E}" srcId="{2F4AF7C5-B063-4146-AAB1-75963345FBC6}" destId="{F5993D25-974D-4FCA-BB7D-64A5161261BA}" srcOrd="8" destOrd="0" parTransId="{0D5BFD35-BA90-45F7-9DDD-15D6B8BBDB5F}" sibTransId="{5EEA6F65-2A6C-48D2-AACF-FDA2B8C8F9BA}"/>
    <dgm:cxn modelId="{FBCDDAD9-F07F-3F4E-9FE5-55792B8641B7}" type="presOf" srcId="{3B7D6725-9D24-4301-885E-5C8F7298896D}" destId="{0E27BD75-AF8C-0B44-B7B2-8CBE0E435353}" srcOrd="0" destOrd="0" presId="urn:microsoft.com/office/officeart/2005/8/layout/default"/>
    <dgm:cxn modelId="{1A49D2DA-BFD3-4035-8EDF-C112831DD813}" srcId="{2F4AF7C5-B063-4146-AAB1-75963345FBC6}" destId="{3B7D6725-9D24-4301-885E-5C8F7298896D}" srcOrd="11" destOrd="0" parTransId="{709E7CB3-A1FC-4E3C-96A3-BB9F54E609B8}" sibTransId="{FFDF3DA9-A037-4B9C-9A0D-9777039FD280}"/>
    <dgm:cxn modelId="{882A48DB-9A9C-154B-BC86-00AEA11D0760}" type="presOf" srcId="{56F734B3-5D4D-4C15-99F4-F6F84E7CCE37}" destId="{007BD71C-C857-F040-8FAE-A4362B7CFC75}" srcOrd="0" destOrd="0" presId="urn:microsoft.com/office/officeart/2005/8/layout/default"/>
    <dgm:cxn modelId="{05B0F4E2-9CD0-474D-83FB-7D43F6E94C0E}" type="presOf" srcId="{E308CACB-A4E7-472C-B19F-47690BB66E7D}" destId="{EDCAB98C-6C3D-7249-B820-6A7845394DD3}" srcOrd="0" destOrd="0" presId="urn:microsoft.com/office/officeart/2005/8/layout/default"/>
    <dgm:cxn modelId="{D9E440E6-8A68-4DD2-9D65-87C4C5CC0EDA}" srcId="{2F4AF7C5-B063-4146-AAB1-75963345FBC6}" destId="{D452E222-7664-4084-9126-BB533C68D216}" srcOrd="7" destOrd="0" parTransId="{A1A3DFCF-D67A-477D-BBA0-E15AA0749BD2}" sibTransId="{E9708A4A-DAA4-42AB-9A28-F3A6CABF5B78}"/>
    <dgm:cxn modelId="{741959E6-248C-E54C-A51E-3A3F328621EE}" type="presOf" srcId="{161E5E18-B804-46F0-B638-D93EC5C3DEB8}" destId="{66B0CC7D-4EC4-464B-AFFE-3027B1192A48}" srcOrd="0" destOrd="0" presId="urn:microsoft.com/office/officeart/2005/8/layout/default"/>
    <dgm:cxn modelId="{783A81FD-21FF-E44A-8474-EE5314199C41}" type="presOf" srcId="{6CBB9E2C-4F51-47D0-837D-68BC4474F8C8}" destId="{C1A64E7A-0C05-E849-964A-3583E613D7A5}" srcOrd="0" destOrd="0" presId="urn:microsoft.com/office/officeart/2005/8/layout/default"/>
    <dgm:cxn modelId="{C25E48FF-6BC7-4194-8F81-0EB5BDE5A753}" srcId="{2F4AF7C5-B063-4146-AAB1-75963345FBC6}" destId="{57997C16-6612-4D29-937B-45A42AE587F3}" srcOrd="3" destOrd="0" parTransId="{23606234-0DCE-4986-BFBD-2F1997F0D17B}" sibTransId="{E32DC3A7-EEC8-4E58-9F4E-D1DC4F2CD19F}"/>
    <dgm:cxn modelId="{E3A809F0-1504-F84B-BC02-564C7F1D9F09}" type="presParOf" srcId="{6CE68BEA-2147-3F48-9B01-632ABFB8D000}" destId="{C1A64E7A-0C05-E849-964A-3583E613D7A5}" srcOrd="0" destOrd="0" presId="urn:microsoft.com/office/officeart/2005/8/layout/default"/>
    <dgm:cxn modelId="{A7AD4065-1CE1-ED4B-8F2E-B9A2807BC581}" type="presParOf" srcId="{6CE68BEA-2147-3F48-9B01-632ABFB8D000}" destId="{B4357B98-9EB2-8045-A390-90E3271C13C1}" srcOrd="1" destOrd="0" presId="urn:microsoft.com/office/officeart/2005/8/layout/default"/>
    <dgm:cxn modelId="{B3D353D9-8C61-5240-AB7D-6E598F9A9885}" type="presParOf" srcId="{6CE68BEA-2147-3F48-9B01-632ABFB8D000}" destId="{007BD71C-C857-F040-8FAE-A4362B7CFC75}" srcOrd="2" destOrd="0" presId="urn:microsoft.com/office/officeart/2005/8/layout/default"/>
    <dgm:cxn modelId="{5D2381DE-FCFD-534E-92F9-62674E229922}" type="presParOf" srcId="{6CE68BEA-2147-3F48-9B01-632ABFB8D000}" destId="{06D8A853-A93D-8C43-9E18-E9634E360683}" srcOrd="3" destOrd="0" presId="urn:microsoft.com/office/officeart/2005/8/layout/default"/>
    <dgm:cxn modelId="{65774EC9-7ECD-4841-8D00-0C8A87BD7503}" type="presParOf" srcId="{6CE68BEA-2147-3F48-9B01-632ABFB8D000}" destId="{0F904D72-60C2-494B-A7E0-A950112ED79B}" srcOrd="4" destOrd="0" presId="urn:microsoft.com/office/officeart/2005/8/layout/default"/>
    <dgm:cxn modelId="{B8680545-F7AE-574F-BBA3-6541B20F8523}" type="presParOf" srcId="{6CE68BEA-2147-3F48-9B01-632ABFB8D000}" destId="{B6B84337-CD4C-EC42-A603-9497E8624854}" srcOrd="5" destOrd="0" presId="urn:microsoft.com/office/officeart/2005/8/layout/default"/>
    <dgm:cxn modelId="{B71E8423-6D1D-4E43-8FBA-903C9FE6EF84}" type="presParOf" srcId="{6CE68BEA-2147-3F48-9B01-632ABFB8D000}" destId="{F981FABC-1ED0-CA4D-B68D-62DE8A7C9EC7}" srcOrd="6" destOrd="0" presId="urn:microsoft.com/office/officeart/2005/8/layout/default"/>
    <dgm:cxn modelId="{55FFCB7E-A35A-6841-B8E7-7453FD670391}" type="presParOf" srcId="{6CE68BEA-2147-3F48-9B01-632ABFB8D000}" destId="{1E741D74-CD6D-0F4D-B34B-47D453376D91}" srcOrd="7" destOrd="0" presId="urn:microsoft.com/office/officeart/2005/8/layout/default"/>
    <dgm:cxn modelId="{14167CCA-9974-EB44-A631-F5ECFB996703}" type="presParOf" srcId="{6CE68BEA-2147-3F48-9B01-632ABFB8D000}" destId="{B84FC9DC-6B1C-1E4C-80DC-885E008C6124}" srcOrd="8" destOrd="0" presId="urn:microsoft.com/office/officeart/2005/8/layout/default"/>
    <dgm:cxn modelId="{937092B0-86DC-F34A-B04C-BF9986088678}" type="presParOf" srcId="{6CE68BEA-2147-3F48-9B01-632ABFB8D000}" destId="{06FC1D04-2F97-564B-B259-39BAAE492B82}" srcOrd="9" destOrd="0" presId="urn:microsoft.com/office/officeart/2005/8/layout/default"/>
    <dgm:cxn modelId="{E584DC5B-4C74-4542-B186-861018D69900}" type="presParOf" srcId="{6CE68BEA-2147-3F48-9B01-632ABFB8D000}" destId="{1CA5415D-8B53-DC42-87B0-9AA64853D770}" srcOrd="10" destOrd="0" presId="urn:microsoft.com/office/officeart/2005/8/layout/default"/>
    <dgm:cxn modelId="{8DBAF670-1366-414D-8CD0-75069CFFF8BD}" type="presParOf" srcId="{6CE68BEA-2147-3F48-9B01-632ABFB8D000}" destId="{C57809EC-342D-1942-81D1-E9291A143899}" srcOrd="11" destOrd="0" presId="urn:microsoft.com/office/officeart/2005/8/layout/default"/>
    <dgm:cxn modelId="{763D78B2-D1B8-904A-B055-762E05096A37}" type="presParOf" srcId="{6CE68BEA-2147-3F48-9B01-632ABFB8D000}" destId="{7B68134E-3938-1F43-AA33-6BEC0986BC87}" srcOrd="12" destOrd="0" presId="urn:microsoft.com/office/officeart/2005/8/layout/default"/>
    <dgm:cxn modelId="{D1C75E4F-FAB5-1742-A4D8-E2B6DEBDE743}" type="presParOf" srcId="{6CE68BEA-2147-3F48-9B01-632ABFB8D000}" destId="{7AF0274F-3D8F-F344-9C98-2E5C6D31783A}" srcOrd="13" destOrd="0" presId="urn:microsoft.com/office/officeart/2005/8/layout/default"/>
    <dgm:cxn modelId="{0F9893D0-B477-DF49-9D5C-3F551898244B}" type="presParOf" srcId="{6CE68BEA-2147-3F48-9B01-632ABFB8D000}" destId="{58EEFA6E-7728-C14E-9973-5FA207C2BFFD}" srcOrd="14" destOrd="0" presId="urn:microsoft.com/office/officeart/2005/8/layout/default"/>
    <dgm:cxn modelId="{1F5B3359-9455-904E-B377-78CA86BDF219}" type="presParOf" srcId="{6CE68BEA-2147-3F48-9B01-632ABFB8D000}" destId="{53FA369B-B3D0-3345-92C5-C4F03871F3F3}" srcOrd="15" destOrd="0" presId="urn:microsoft.com/office/officeart/2005/8/layout/default"/>
    <dgm:cxn modelId="{D170D78E-CAC9-D245-A040-24B10D79619C}" type="presParOf" srcId="{6CE68BEA-2147-3F48-9B01-632ABFB8D000}" destId="{F277CA96-618E-8C43-86A5-A272522041EA}" srcOrd="16" destOrd="0" presId="urn:microsoft.com/office/officeart/2005/8/layout/default"/>
    <dgm:cxn modelId="{5059147F-25BA-E048-9894-7D34342B1A38}" type="presParOf" srcId="{6CE68BEA-2147-3F48-9B01-632ABFB8D000}" destId="{4C90E073-16E9-A14A-ADCD-5BA35EAD5558}" srcOrd="17" destOrd="0" presId="urn:microsoft.com/office/officeart/2005/8/layout/default"/>
    <dgm:cxn modelId="{24D33E8B-A505-0949-BE8C-A23E8513F0BE}" type="presParOf" srcId="{6CE68BEA-2147-3F48-9B01-632ABFB8D000}" destId="{4F49DD15-BDD8-D34C-BD32-3E348F959873}" srcOrd="18" destOrd="0" presId="urn:microsoft.com/office/officeart/2005/8/layout/default"/>
    <dgm:cxn modelId="{86760B4C-C3A2-E142-8E1E-85B983549331}" type="presParOf" srcId="{6CE68BEA-2147-3F48-9B01-632ABFB8D000}" destId="{CA2A1D61-2FE5-9844-AC93-48F1B74FC4D2}" srcOrd="19" destOrd="0" presId="urn:microsoft.com/office/officeart/2005/8/layout/default"/>
    <dgm:cxn modelId="{739A7725-FC6C-8B4E-A4B9-51A8E197F94C}" type="presParOf" srcId="{6CE68BEA-2147-3F48-9B01-632ABFB8D000}" destId="{0D31BA77-D019-D04E-B668-A47D6754657E}" srcOrd="20" destOrd="0" presId="urn:microsoft.com/office/officeart/2005/8/layout/default"/>
    <dgm:cxn modelId="{7E422112-2C73-354C-B51A-06B032D64477}" type="presParOf" srcId="{6CE68BEA-2147-3F48-9B01-632ABFB8D000}" destId="{D9E5EC73-6F11-FB45-8A4A-197F096B0C14}" srcOrd="21" destOrd="0" presId="urn:microsoft.com/office/officeart/2005/8/layout/default"/>
    <dgm:cxn modelId="{1504A8B4-A4D8-FB4D-AAC9-F7A2564B79B4}" type="presParOf" srcId="{6CE68BEA-2147-3F48-9B01-632ABFB8D000}" destId="{0E27BD75-AF8C-0B44-B7B2-8CBE0E435353}" srcOrd="22" destOrd="0" presId="urn:microsoft.com/office/officeart/2005/8/layout/default"/>
    <dgm:cxn modelId="{311FD0CB-DA14-B344-BFED-0B0BE2C647D9}" type="presParOf" srcId="{6CE68BEA-2147-3F48-9B01-632ABFB8D000}" destId="{ADA5D1E0-F892-A641-A042-041E3886F0AD}" srcOrd="23" destOrd="0" presId="urn:microsoft.com/office/officeart/2005/8/layout/default"/>
    <dgm:cxn modelId="{AC4AE76A-C07A-F34B-A33E-A9DE3CE6FC4F}" type="presParOf" srcId="{6CE68BEA-2147-3F48-9B01-632ABFB8D000}" destId="{EDCAB98C-6C3D-7249-B820-6A7845394DD3}" srcOrd="24" destOrd="0" presId="urn:microsoft.com/office/officeart/2005/8/layout/default"/>
    <dgm:cxn modelId="{F3552C28-82EB-514F-815A-89C55D4780F2}" type="presParOf" srcId="{6CE68BEA-2147-3F48-9B01-632ABFB8D000}" destId="{B789D455-A5BF-C541-BE20-C716F4F49545}" srcOrd="25" destOrd="0" presId="urn:microsoft.com/office/officeart/2005/8/layout/default"/>
    <dgm:cxn modelId="{0E8BE617-663A-2147-B505-7C4FAAB1F2E1}" type="presParOf" srcId="{6CE68BEA-2147-3F48-9B01-632ABFB8D000}" destId="{66B0CC7D-4EC4-464B-AFFE-3027B1192A48}" srcOrd="26" destOrd="0" presId="urn:microsoft.com/office/officeart/2005/8/layout/default"/>
    <dgm:cxn modelId="{140E70C2-F3C1-4149-B848-A8277160E5D2}" type="presParOf" srcId="{6CE68BEA-2147-3F48-9B01-632ABFB8D000}" destId="{FC442C6A-6A57-5346-93C6-AE6AE67BD270}" srcOrd="27" destOrd="0" presId="urn:microsoft.com/office/officeart/2005/8/layout/default"/>
    <dgm:cxn modelId="{696810DA-C82D-754F-A7DE-98AC0F982849}" type="presParOf" srcId="{6CE68BEA-2147-3F48-9B01-632ABFB8D000}" destId="{849E805B-7E7A-BD41-B680-D2535A88A6C7}" srcOrd="2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28A663-5AAB-49DF-9967-B5CE799D9B2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5F8AF61-7F17-4D6B-991E-BE54C68E4C08}">
      <dgm:prSet/>
      <dgm:spPr/>
      <dgm:t>
        <a:bodyPr/>
        <a:lstStyle/>
        <a:p>
          <a:r>
            <a:rPr lang="en-US" b="0" i="0"/>
            <a:t>Apply for admission to BRCC at any time - Free</a:t>
          </a:r>
          <a:endParaRPr lang="en-US"/>
        </a:p>
      </dgm:t>
    </dgm:pt>
    <dgm:pt modelId="{33211255-BF9A-4ADC-82CC-4BE2EB5D34F6}" type="parTrans" cxnId="{BB255A44-EC51-48F6-9DF6-A094D8ACF1C6}">
      <dgm:prSet/>
      <dgm:spPr/>
      <dgm:t>
        <a:bodyPr/>
        <a:lstStyle/>
        <a:p>
          <a:endParaRPr lang="en-US"/>
        </a:p>
      </dgm:t>
    </dgm:pt>
    <dgm:pt modelId="{AD72E486-5343-4BF2-AA03-810AC71CDF11}" type="sibTrans" cxnId="{BB255A44-EC51-48F6-9DF6-A094D8ACF1C6}">
      <dgm:prSet/>
      <dgm:spPr/>
      <dgm:t>
        <a:bodyPr/>
        <a:lstStyle/>
        <a:p>
          <a:endParaRPr lang="en-US"/>
        </a:p>
      </dgm:t>
    </dgm:pt>
    <dgm:pt modelId="{FE4A072C-8EB9-48FB-AC74-4EDBA815F394}">
      <dgm:prSet/>
      <dgm:spPr/>
      <dgm:t>
        <a:bodyPr/>
        <a:lstStyle/>
        <a:p>
          <a:r>
            <a:rPr lang="en-US" b="0" i="0" dirty="0"/>
            <a:t>Declare your Major as Surgical Technology</a:t>
          </a:r>
          <a:endParaRPr lang="en-US" dirty="0"/>
        </a:p>
      </dgm:t>
    </dgm:pt>
    <dgm:pt modelId="{E9A761D0-1DF0-4AF7-9155-3DBF24C43C77}" type="parTrans" cxnId="{AB6D7307-6EB3-446B-B30D-00215DB8A3F4}">
      <dgm:prSet/>
      <dgm:spPr/>
      <dgm:t>
        <a:bodyPr/>
        <a:lstStyle/>
        <a:p>
          <a:endParaRPr lang="en-US"/>
        </a:p>
      </dgm:t>
    </dgm:pt>
    <dgm:pt modelId="{38C92F1E-E0AA-4C53-8BA1-D481E0AD754C}" type="sibTrans" cxnId="{AB6D7307-6EB3-446B-B30D-00215DB8A3F4}">
      <dgm:prSet/>
      <dgm:spPr/>
      <dgm:t>
        <a:bodyPr/>
        <a:lstStyle/>
        <a:p>
          <a:endParaRPr lang="en-US"/>
        </a:p>
      </dgm:t>
    </dgm:pt>
    <dgm:pt modelId="{7ADF430F-FD2C-4E47-A424-E0F493407470}">
      <dgm:prSet/>
      <dgm:spPr/>
      <dgm:t>
        <a:bodyPr/>
        <a:lstStyle/>
        <a:p>
          <a:r>
            <a:rPr lang="en-US" b="0" i="0"/>
            <a:t>If you attended another college, submit official</a:t>
          </a:r>
          <a:br>
            <a:rPr lang="en-US" b="0" i="0"/>
          </a:br>
          <a:r>
            <a:rPr lang="en-US" b="0" i="0"/>
            <a:t>transcript(s) to Enrollment Services to enter</a:t>
          </a:r>
          <a:br>
            <a:rPr lang="en-US" b="0" i="0"/>
          </a:br>
          <a:r>
            <a:rPr lang="en-US" b="0" i="0"/>
            <a:t>courses &amp; grades into BRCC transcript</a:t>
          </a:r>
          <a:endParaRPr lang="en-US"/>
        </a:p>
      </dgm:t>
    </dgm:pt>
    <dgm:pt modelId="{6C152F4F-A126-41BB-B693-697D52782A06}" type="parTrans" cxnId="{E72BA7F4-EFE5-41F0-BA60-54DC6E4344EE}">
      <dgm:prSet/>
      <dgm:spPr/>
      <dgm:t>
        <a:bodyPr/>
        <a:lstStyle/>
        <a:p>
          <a:endParaRPr lang="en-US"/>
        </a:p>
      </dgm:t>
    </dgm:pt>
    <dgm:pt modelId="{BE4F9A40-D08D-4E4D-97CE-A90C3A2E80E3}" type="sibTrans" cxnId="{E72BA7F4-EFE5-41F0-BA60-54DC6E4344EE}">
      <dgm:prSet/>
      <dgm:spPr/>
      <dgm:t>
        <a:bodyPr/>
        <a:lstStyle/>
        <a:p>
          <a:endParaRPr lang="en-US"/>
        </a:p>
      </dgm:t>
    </dgm:pt>
    <dgm:pt modelId="{F73423EE-DCD6-4732-BDAF-D1B5CDD8F431}">
      <dgm:prSet/>
      <dgm:spPr/>
      <dgm:t>
        <a:bodyPr/>
        <a:lstStyle/>
        <a:p>
          <a:r>
            <a:rPr lang="en-US" b="0" i="0"/>
            <a:t>Request an advising session.</a:t>
          </a:r>
          <a:endParaRPr lang="en-US"/>
        </a:p>
      </dgm:t>
    </dgm:pt>
    <dgm:pt modelId="{A245F4E7-AEE3-4A1C-9491-F1E384263194}" type="parTrans" cxnId="{198C4574-78E0-495A-BB95-DD542AE031E2}">
      <dgm:prSet/>
      <dgm:spPr/>
      <dgm:t>
        <a:bodyPr/>
        <a:lstStyle/>
        <a:p>
          <a:endParaRPr lang="en-US"/>
        </a:p>
      </dgm:t>
    </dgm:pt>
    <dgm:pt modelId="{35E02089-5382-4170-9FEC-AC5B6D06B60B}" type="sibTrans" cxnId="{198C4574-78E0-495A-BB95-DD542AE031E2}">
      <dgm:prSet/>
      <dgm:spPr/>
      <dgm:t>
        <a:bodyPr/>
        <a:lstStyle/>
        <a:p>
          <a:endParaRPr lang="en-US"/>
        </a:p>
      </dgm:t>
    </dgm:pt>
    <dgm:pt modelId="{681C61A5-74A5-423D-B293-CA2D69858E85}" type="pres">
      <dgm:prSet presAssocID="{BA28A663-5AAB-49DF-9967-B5CE799D9B2E}" presName="root" presStyleCnt="0">
        <dgm:presLayoutVars>
          <dgm:dir/>
          <dgm:resizeHandles val="exact"/>
        </dgm:presLayoutVars>
      </dgm:prSet>
      <dgm:spPr/>
    </dgm:pt>
    <dgm:pt modelId="{3F77056A-FA40-49CA-B334-A6E0D195C845}" type="pres">
      <dgm:prSet presAssocID="{B5F8AF61-7F17-4D6B-991E-BE54C68E4C08}" presName="compNode" presStyleCnt="0"/>
      <dgm:spPr/>
    </dgm:pt>
    <dgm:pt modelId="{C9E24D5B-9E23-49DB-9F80-F1172CF798C0}" type="pres">
      <dgm:prSet presAssocID="{B5F8AF61-7F17-4D6B-991E-BE54C68E4C08}" presName="bgRect" presStyleLbl="bgShp" presStyleIdx="0" presStyleCnt="4"/>
      <dgm:spPr>
        <a:solidFill>
          <a:schemeClr val="accent1"/>
        </a:solidFill>
      </dgm:spPr>
    </dgm:pt>
    <dgm:pt modelId="{DCFB168C-5371-42E3-BFFB-5F41EE767B86}" type="pres">
      <dgm:prSet presAssocID="{B5F8AF61-7F17-4D6B-991E-BE54C68E4C0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iploma Roll"/>
        </a:ext>
      </dgm:extLst>
    </dgm:pt>
    <dgm:pt modelId="{656C95E0-9760-451C-9BC3-543B75D24F16}" type="pres">
      <dgm:prSet presAssocID="{B5F8AF61-7F17-4D6B-991E-BE54C68E4C08}" presName="spaceRect" presStyleCnt="0"/>
      <dgm:spPr/>
    </dgm:pt>
    <dgm:pt modelId="{B9F7B32E-1190-4319-B0D0-A5903D6D5FAF}" type="pres">
      <dgm:prSet presAssocID="{B5F8AF61-7F17-4D6B-991E-BE54C68E4C08}" presName="parTx" presStyleLbl="revTx" presStyleIdx="0" presStyleCnt="4">
        <dgm:presLayoutVars>
          <dgm:chMax val="0"/>
          <dgm:chPref val="0"/>
        </dgm:presLayoutVars>
      </dgm:prSet>
      <dgm:spPr/>
    </dgm:pt>
    <dgm:pt modelId="{08B668E6-A847-405E-8AE6-EFD2082E7543}" type="pres">
      <dgm:prSet presAssocID="{AD72E486-5343-4BF2-AA03-810AC71CDF11}" presName="sibTrans" presStyleCnt="0"/>
      <dgm:spPr/>
    </dgm:pt>
    <dgm:pt modelId="{B4C16254-6788-4A09-83B6-9E17C95B8C5C}" type="pres">
      <dgm:prSet presAssocID="{FE4A072C-8EB9-48FB-AC74-4EDBA815F394}" presName="compNode" presStyleCnt="0"/>
      <dgm:spPr/>
    </dgm:pt>
    <dgm:pt modelId="{E03FB5CA-D0FE-44C5-A5E7-FB0F4B4D0645}" type="pres">
      <dgm:prSet presAssocID="{FE4A072C-8EB9-48FB-AC74-4EDBA815F394}" presName="bgRect" presStyleLbl="bgShp" presStyleIdx="1" presStyleCnt="4"/>
      <dgm:spPr>
        <a:solidFill>
          <a:schemeClr val="accent1"/>
        </a:solidFill>
        <a:ln>
          <a:solidFill>
            <a:schemeClr val="accent1"/>
          </a:solidFill>
        </a:ln>
      </dgm:spPr>
    </dgm:pt>
    <dgm:pt modelId="{19103F0D-EC0C-4C6C-9E62-9A0CF5D5440C}" type="pres">
      <dgm:prSet presAssocID="{FE4A072C-8EB9-48FB-AC74-4EDBA815F394}"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ethoscope"/>
        </a:ext>
      </dgm:extLst>
    </dgm:pt>
    <dgm:pt modelId="{D8B58599-FE5F-405C-95AF-F53A6ABFB1DF}" type="pres">
      <dgm:prSet presAssocID="{FE4A072C-8EB9-48FB-AC74-4EDBA815F394}" presName="spaceRect" presStyleCnt="0"/>
      <dgm:spPr/>
    </dgm:pt>
    <dgm:pt modelId="{53E7A2D8-11A3-413D-A9C2-8B8E7F1B93C6}" type="pres">
      <dgm:prSet presAssocID="{FE4A072C-8EB9-48FB-AC74-4EDBA815F394}" presName="parTx" presStyleLbl="revTx" presStyleIdx="1" presStyleCnt="4">
        <dgm:presLayoutVars>
          <dgm:chMax val="0"/>
          <dgm:chPref val="0"/>
        </dgm:presLayoutVars>
      </dgm:prSet>
      <dgm:spPr/>
    </dgm:pt>
    <dgm:pt modelId="{1ADA1FD9-44F7-4D12-9329-CAB5700B944C}" type="pres">
      <dgm:prSet presAssocID="{38C92F1E-E0AA-4C53-8BA1-D481E0AD754C}" presName="sibTrans" presStyleCnt="0"/>
      <dgm:spPr/>
    </dgm:pt>
    <dgm:pt modelId="{F34385E7-7F5E-43AC-9371-9C8D7C6FD282}" type="pres">
      <dgm:prSet presAssocID="{7ADF430F-FD2C-4E47-A424-E0F493407470}" presName="compNode" presStyleCnt="0"/>
      <dgm:spPr/>
    </dgm:pt>
    <dgm:pt modelId="{FAC186C6-C9CE-46D9-BA45-79E797C554B5}" type="pres">
      <dgm:prSet presAssocID="{7ADF430F-FD2C-4E47-A424-E0F493407470}" presName="bgRect" presStyleLbl="bgShp" presStyleIdx="2" presStyleCnt="4"/>
      <dgm:spPr>
        <a:solidFill>
          <a:schemeClr val="accent1"/>
        </a:solidFill>
        <a:ln>
          <a:solidFill>
            <a:schemeClr val="accent1"/>
          </a:solidFill>
        </a:ln>
      </dgm:spPr>
    </dgm:pt>
    <dgm:pt modelId="{A1C2AA05-319B-4698-807D-4A02F2F7A8D0}" type="pres">
      <dgm:prSet presAssocID="{7ADF430F-FD2C-4E47-A424-E0F49340747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ploma"/>
        </a:ext>
      </dgm:extLst>
    </dgm:pt>
    <dgm:pt modelId="{F7C65A7C-DC36-4A10-99E8-23C39550AE06}" type="pres">
      <dgm:prSet presAssocID="{7ADF430F-FD2C-4E47-A424-E0F493407470}" presName="spaceRect" presStyleCnt="0"/>
      <dgm:spPr/>
    </dgm:pt>
    <dgm:pt modelId="{F53BCA6E-220E-4860-87B8-051F7515DF7A}" type="pres">
      <dgm:prSet presAssocID="{7ADF430F-FD2C-4E47-A424-E0F493407470}" presName="parTx" presStyleLbl="revTx" presStyleIdx="2" presStyleCnt="4">
        <dgm:presLayoutVars>
          <dgm:chMax val="0"/>
          <dgm:chPref val="0"/>
        </dgm:presLayoutVars>
      </dgm:prSet>
      <dgm:spPr/>
    </dgm:pt>
    <dgm:pt modelId="{21031AB2-49D5-49CB-A196-A5F2B5B9E140}" type="pres">
      <dgm:prSet presAssocID="{BE4F9A40-D08D-4E4D-97CE-A90C3A2E80E3}" presName="sibTrans" presStyleCnt="0"/>
      <dgm:spPr/>
    </dgm:pt>
    <dgm:pt modelId="{0A9007F2-4572-422F-B966-6606D886811A}" type="pres">
      <dgm:prSet presAssocID="{F73423EE-DCD6-4732-BDAF-D1B5CDD8F431}" presName="compNode" presStyleCnt="0"/>
      <dgm:spPr/>
    </dgm:pt>
    <dgm:pt modelId="{4E88BC3F-3D13-4D7C-A15F-978555F83A79}" type="pres">
      <dgm:prSet presAssocID="{F73423EE-DCD6-4732-BDAF-D1B5CDD8F431}" presName="bgRect" presStyleLbl="bgShp" presStyleIdx="3" presStyleCnt="4"/>
      <dgm:spPr>
        <a:solidFill>
          <a:schemeClr val="accent1"/>
        </a:solidFill>
        <a:ln>
          <a:solidFill>
            <a:schemeClr val="accent1"/>
          </a:solidFill>
        </a:ln>
      </dgm:spPr>
    </dgm:pt>
    <dgm:pt modelId="{C3746358-19A0-4AB1-8711-A6C0C9B9E82E}" type="pres">
      <dgm:prSet presAssocID="{F73423EE-DCD6-4732-BDAF-D1B5CDD8F431}"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eacher"/>
        </a:ext>
      </dgm:extLst>
    </dgm:pt>
    <dgm:pt modelId="{569ED7BF-5ADA-4F7D-B4FF-93E04E0C0C76}" type="pres">
      <dgm:prSet presAssocID="{F73423EE-DCD6-4732-BDAF-D1B5CDD8F431}" presName="spaceRect" presStyleCnt="0"/>
      <dgm:spPr/>
    </dgm:pt>
    <dgm:pt modelId="{6D495669-73CB-40D8-9610-DE8BD8C1CCD5}" type="pres">
      <dgm:prSet presAssocID="{F73423EE-DCD6-4732-BDAF-D1B5CDD8F431}" presName="parTx" presStyleLbl="revTx" presStyleIdx="3" presStyleCnt="4">
        <dgm:presLayoutVars>
          <dgm:chMax val="0"/>
          <dgm:chPref val="0"/>
        </dgm:presLayoutVars>
      </dgm:prSet>
      <dgm:spPr/>
    </dgm:pt>
  </dgm:ptLst>
  <dgm:cxnLst>
    <dgm:cxn modelId="{AB6D7307-6EB3-446B-B30D-00215DB8A3F4}" srcId="{BA28A663-5AAB-49DF-9967-B5CE799D9B2E}" destId="{FE4A072C-8EB9-48FB-AC74-4EDBA815F394}" srcOrd="1" destOrd="0" parTransId="{E9A761D0-1DF0-4AF7-9155-3DBF24C43C77}" sibTransId="{38C92F1E-E0AA-4C53-8BA1-D481E0AD754C}"/>
    <dgm:cxn modelId="{2872520F-4582-4540-B2C5-18067AA37A14}" type="presOf" srcId="{FE4A072C-8EB9-48FB-AC74-4EDBA815F394}" destId="{53E7A2D8-11A3-413D-A9C2-8B8E7F1B93C6}" srcOrd="0" destOrd="0" presId="urn:microsoft.com/office/officeart/2018/2/layout/IconVerticalSolidList"/>
    <dgm:cxn modelId="{BB255A44-EC51-48F6-9DF6-A094D8ACF1C6}" srcId="{BA28A663-5AAB-49DF-9967-B5CE799D9B2E}" destId="{B5F8AF61-7F17-4D6B-991E-BE54C68E4C08}" srcOrd="0" destOrd="0" parTransId="{33211255-BF9A-4ADC-82CC-4BE2EB5D34F6}" sibTransId="{AD72E486-5343-4BF2-AA03-810AC71CDF11}"/>
    <dgm:cxn modelId="{FA3CBA6F-C92E-4879-B44B-60DF0A17ACCB}" type="presOf" srcId="{BA28A663-5AAB-49DF-9967-B5CE799D9B2E}" destId="{681C61A5-74A5-423D-B293-CA2D69858E85}" srcOrd="0" destOrd="0" presId="urn:microsoft.com/office/officeart/2018/2/layout/IconVerticalSolidList"/>
    <dgm:cxn modelId="{198C4574-78E0-495A-BB95-DD542AE031E2}" srcId="{BA28A663-5AAB-49DF-9967-B5CE799D9B2E}" destId="{F73423EE-DCD6-4732-BDAF-D1B5CDD8F431}" srcOrd="3" destOrd="0" parTransId="{A245F4E7-AEE3-4A1C-9491-F1E384263194}" sibTransId="{35E02089-5382-4170-9FEC-AC5B6D06B60B}"/>
    <dgm:cxn modelId="{C3955A90-4B25-4015-8757-6D33E55620C4}" type="presOf" srcId="{F73423EE-DCD6-4732-BDAF-D1B5CDD8F431}" destId="{6D495669-73CB-40D8-9610-DE8BD8C1CCD5}" srcOrd="0" destOrd="0" presId="urn:microsoft.com/office/officeart/2018/2/layout/IconVerticalSolidList"/>
    <dgm:cxn modelId="{D6A240B6-9496-42C1-B3C5-795A46B7191B}" type="presOf" srcId="{B5F8AF61-7F17-4D6B-991E-BE54C68E4C08}" destId="{B9F7B32E-1190-4319-B0D0-A5903D6D5FAF}" srcOrd="0" destOrd="0" presId="urn:microsoft.com/office/officeart/2018/2/layout/IconVerticalSolidList"/>
    <dgm:cxn modelId="{057E2DF3-FF71-4A0C-BA08-08E412E55509}" type="presOf" srcId="{7ADF430F-FD2C-4E47-A424-E0F493407470}" destId="{F53BCA6E-220E-4860-87B8-051F7515DF7A}" srcOrd="0" destOrd="0" presId="urn:microsoft.com/office/officeart/2018/2/layout/IconVerticalSolidList"/>
    <dgm:cxn modelId="{E72BA7F4-EFE5-41F0-BA60-54DC6E4344EE}" srcId="{BA28A663-5AAB-49DF-9967-B5CE799D9B2E}" destId="{7ADF430F-FD2C-4E47-A424-E0F493407470}" srcOrd="2" destOrd="0" parTransId="{6C152F4F-A126-41BB-B693-697D52782A06}" sibTransId="{BE4F9A40-D08D-4E4D-97CE-A90C3A2E80E3}"/>
    <dgm:cxn modelId="{5551A2EA-4DB9-4ED6-B61B-8034A4606A6A}" type="presParOf" srcId="{681C61A5-74A5-423D-B293-CA2D69858E85}" destId="{3F77056A-FA40-49CA-B334-A6E0D195C845}" srcOrd="0" destOrd="0" presId="urn:microsoft.com/office/officeart/2018/2/layout/IconVerticalSolidList"/>
    <dgm:cxn modelId="{7D990622-2828-4214-8027-B02E09CCF590}" type="presParOf" srcId="{3F77056A-FA40-49CA-B334-A6E0D195C845}" destId="{C9E24D5B-9E23-49DB-9F80-F1172CF798C0}" srcOrd="0" destOrd="0" presId="urn:microsoft.com/office/officeart/2018/2/layout/IconVerticalSolidList"/>
    <dgm:cxn modelId="{10DF4154-DCCF-49C3-B760-6D9657F0BA64}" type="presParOf" srcId="{3F77056A-FA40-49CA-B334-A6E0D195C845}" destId="{DCFB168C-5371-42E3-BFFB-5F41EE767B86}" srcOrd="1" destOrd="0" presId="urn:microsoft.com/office/officeart/2018/2/layout/IconVerticalSolidList"/>
    <dgm:cxn modelId="{1C6AE8F9-FF1E-450C-A831-44E743A27071}" type="presParOf" srcId="{3F77056A-FA40-49CA-B334-A6E0D195C845}" destId="{656C95E0-9760-451C-9BC3-543B75D24F16}" srcOrd="2" destOrd="0" presId="urn:microsoft.com/office/officeart/2018/2/layout/IconVerticalSolidList"/>
    <dgm:cxn modelId="{C0974EC0-7698-4CF8-9D21-BFD0189BFF47}" type="presParOf" srcId="{3F77056A-FA40-49CA-B334-A6E0D195C845}" destId="{B9F7B32E-1190-4319-B0D0-A5903D6D5FAF}" srcOrd="3" destOrd="0" presId="urn:microsoft.com/office/officeart/2018/2/layout/IconVerticalSolidList"/>
    <dgm:cxn modelId="{71A22358-BC37-47AB-A3A2-EB67BD7D742D}" type="presParOf" srcId="{681C61A5-74A5-423D-B293-CA2D69858E85}" destId="{08B668E6-A847-405E-8AE6-EFD2082E7543}" srcOrd="1" destOrd="0" presId="urn:microsoft.com/office/officeart/2018/2/layout/IconVerticalSolidList"/>
    <dgm:cxn modelId="{7B33B521-F8BA-42C3-86E5-1F1BE6204DB2}" type="presParOf" srcId="{681C61A5-74A5-423D-B293-CA2D69858E85}" destId="{B4C16254-6788-4A09-83B6-9E17C95B8C5C}" srcOrd="2" destOrd="0" presId="urn:microsoft.com/office/officeart/2018/2/layout/IconVerticalSolidList"/>
    <dgm:cxn modelId="{9652C316-3B57-4C2F-9DEA-A4B3CF1DAE13}" type="presParOf" srcId="{B4C16254-6788-4A09-83B6-9E17C95B8C5C}" destId="{E03FB5CA-D0FE-44C5-A5E7-FB0F4B4D0645}" srcOrd="0" destOrd="0" presId="urn:microsoft.com/office/officeart/2018/2/layout/IconVerticalSolidList"/>
    <dgm:cxn modelId="{7DB56DAE-361F-4AE7-BE0B-D1D7E8255137}" type="presParOf" srcId="{B4C16254-6788-4A09-83B6-9E17C95B8C5C}" destId="{19103F0D-EC0C-4C6C-9E62-9A0CF5D5440C}" srcOrd="1" destOrd="0" presId="urn:microsoft.com/office/officeart/2018/2/layout/IconVerticalSolidList"/>
    <dgm:cxn modelId="{A5105A12-7943-461C-9C80-2A026690AFAF}" type="presParOf" srcId="{B4C16254-6788-4A09-83B6-9E17C95B8C5C}" destId="{D8B58599-FE5F-405C-95AF-F53A6ABFB1DF}" srcOrd="2" destOrd="0" presId="urn:microsoft.com/office/officeart/2018/2/layout/IconVerticalSolidList"/>
    <dgm:cxn modelId="{15700887-A271-47C7-970F-D1520572BA2E}" type="presParOf" srcId="{B4C16254-6788-4A09-83B6-9E17C95B8C5C}" destId="{53E7A2D8-11A3-413D-A9C2-8B8E7F1B93C6}" srcOrd="3" destOrd="0" presId="urn:microsoft.com/office/officeart/2018/2/layout/IconVerticalSolidList"/>
    <dgm:cxn modelId="{37A3A879-24D9-484F-A382-35616F879C8A}" type="presParOf" srcId="{681C61A5-74A5-423D-B293-CA2D69858E85}" destId="{1ADA1FD9-44F7-4D12-9329-CAB5700B944C}" srcOrd="3" destOrd="0" presId="urn:microsoft.com/office/officeart/2018/2/layout/IconVerticalSolidList"/>
    <dgm:cxn modelId="{BE59AA2F-AC35-448F-B39B-AA02279C66A6}" type="presParOf" srcId="{681C61A5-74A5-423D-B293-CA2D69858E85}" destId="{F34385E7-7F5E-43AC-9371-9C8D7C6FD282}" srcOrd="4" destOrd="0" presId="urn:microsoft.com/office/officeart/2018/2/layout/IconVerticalSolidList"/>
    <dgm:cxn modelId="{860A308E-408A-4F46-917A-1AB85167C295}" type="presParOf" srcId="{F34385E7-7F5E-43AC-9371-9C8D7C6FD282}" destId="{FAC186C6-C9CE-46D9-BA45-79E797C554B5}" srcOrd="0" destOrd="0" presId="urn:microsoft.com/office/officeart/2018/2/layout/IconVerticalSolidList"/>
    <dgm:cxn modelId="{69A91FB7-8181-43B5-805B-EDC8E09D45F7}" type="presParOf" srcId="{F34385E7-7F5E-43AC-9371-9C8D7C6FD282}" destId="{A1C2AA05-319B-4698-807D-4A02F2F7A8D0}" srcOrd="1" destOrd="0" presId="urn:microsoft.com/office/officeart/2018/2/layout/IconVerticalSolidList"/>
    <dgm:cxn modelId="{14B1A99D-3804-4103-AB77-809F1D766CE8}" type="presParOf" srcId="{F34385E7-7F5E-43AC-9371-9C8D7C6FD282}" destId="{F7C65A7C-DC36-4A10-99E8-23C39550AE06}" srcOrd="2" destOrd="0" presId="urn:microsoft.com/office/officeart/2018/2/layout/IconVerticalSolidList"/>
    <dgm:cxn modelId="{062C6D9F-3D5F-439C-BF5A-A0E49C9AF42C}" type="presParOf" srcId="{F34385E7-7F5E-43AC-9371-9C8D7C6FD282}" destId="{F53BCA6E-220E-4860-87B8-051F7515DF7A}" srcOrd="3" destOrd="0" presId="urn:microsoft.com/office/officeart/2018/2/layout/IconVerticalSolidList"/>
    <dgm:cxn modelId="{01267FF7-9056-4600-B142-5C05A7AD05CB}" type="presParOf" srcId="{681C61A5-74A5-423D-B293-CA2D69858E85}" destId="{21031AB2-49D5-49CB-A196-A5F2B5B9E140}" srcOrd="5" destOrd="0" presId="urn:microsoft.com/office/officeart/2018/2/layout/IconVerticalSolidList"/>
    <dgm:cxn modelId="{C9116395-BBCB-48FC-A755-DA3D8373B40F}" type="presParOf" srcId="{681C61A5-74A5-423D-B293-CA2D69858E85}" destId="{0A9007F2-4572-422F-B966-6606D886811A}" srcOrd="6" destOrd="0" presId="urn:microsoft.com/office/officeart/2018/2/layout/IconVerticalSolidList"/>
    <dgm:cxn modelId="{AB3A54ED-97CA-4E28-A8AA-CA7290ECA1AA}" type="presParOf" srcId="{0A9007F2-4572-422F-B966-6606D886811A}" destId="{4E88BC3F-3D13-4D7C-A15F-978555F83A79}" srcOrd="0" destOrd="0" presId="urn:microsoft.com/office/officeart/2018/2/layout/IconVerticalSolidList"/>
    <dgm:cxn modelId="{CB261402-40C9-4F12-ABA0-2E7C921C761D}" type="presParOf" srcId="{0A9007F2-4572-422F-B966-6606D886811A}" destId="{C3746358-19A0-4AB1-8711-A6C0C9B9E82E}" srcOrd="1" destOrd="0" presId="urn:microsoft.com/office/officeart/2018/2/layout/IconVerticalSolidList"/>
    <dgm:cxn modelId="{67F1E126-5B75-495F-994F-5DA9720AF1CE}" type="presParOf" srcId="{0A9007F2-4572-422F-B966-6606D886811A}" destId="{569ED7BF-5ADA-4F7D-B4FF-93E04E0C0C76}" srcOrd="2" destOrd="0" presId="urn:microsoft.com/office/officeart/2018/2/layout/IconVerticalSolidList"/>
    <dgm:cxn modelId="{13AF38F3-FFCE-4B06-AF11-F53AD7581873}" type="presParOf" srcId="{0A9007F2-4572-422F-B966-6606D886811A}" destId="{6D495669-73CB-40D8-9610-DE8BD8C1CCD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90483F-5273-42AC-87A2-F37F5E4015BE}">
      <dsp:nvSpPr>
        <dsp:cNvPr id="0" name=""/>
        <dsp:cNvSpPr/>
      </dsp:nvSpPr>
      <dsp:spPr>
        <a:xfrm>
          <a:off x="0" y="803695"/>
          <a:ext cx="6281873" cy="162379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8B1E6B-4ED7-4107-B340-13042F1ED5B5}">
      <dsp:nvSpPr>
        <dsp:cNvPr id="0" name=""/>
        <dsp:cNvSpPr/>
      </dsp:nvSpPr>
      <dsp:spPr>
        <a:xfrm>
          <a:off x="491197" y="1169048"/>
          <a:ext cx="893085" cy="89308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57EA58-E2E6-4187-840F-6F66FBDF4796}">
      <dsp:nvSpPr>
        <dsp:cNvPr id="0" name=""/>
        <dsp:cNvSpPr/>
      </dsp:nvSpPr>
      <dsp:spPr>
        <a:xfrm>
          <a:off x="1875480" y="803695"/>
          <a:ext cx="4406392" cy="1623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851" tIns="171851" rIns="171851" bIns="171851" numCol="1" spcCol="1270" anchor="ctr" anchorCtr="0">
          <a:noAutofit/>
        </a:bodyPr>
        <a:lstStyle/>
        <a:p>
          <a:pPr marL="0" lvl="0" indent="0" algn="l" defTabSz="622300">
            <a:lnSpc>
              <a:spcPct val="100000"/>
            </a:lnSpc>
            <a:spcBef>
              <a:spcPct val="0"/>
            </a:spcBef>
            <a:spcAft>
              <a:spcPct val="35000"/>
            </a:spcAft>
            <a:buNone/>
          </a:pPr>
          <a:r>
            <a:rPr lang="en-US" sz="1400" b="1" i="0" kern="1200"/>
            <a:t>The AST program is accredited by the</a:t>
          </a:r>
          <a:br>
            <a:rPr lang="en-US" sz="1400" b="1" i="0" kern="1200"/>
          </a:br>
          <a:r>
            <a:rPr lang="en-US" sz="1400" b="1" i="0" kern="1200"/>
            <a:t>Commission on Accreditation of Allied Health</a:t>
          </a:r>
          <a:br>
            <a:rPr lang="en-US" sz="1400" b="1" i="0" kern="1200"/>
          </a:br>
          <a:r>
            <a:rPr lang="en-US" sz="1400" b="1" i="0" kern="1200"/>
            <a:t>Education Programs (CAAHEP) upon the</a:t>
          </a:r>
          <a:br>
            <a:rPr lang="en-US" sz="1400" b="1" i="0" kern="1200"/>
          </a:br>
          <a:r>
            <a:rPr lang="en-US" sz="1400" b="1" i="0" kern="1200"/>
            <a:t>recommendation of the Joint Review</a:t>
          </a:r>
          <a:br>
            <a:rPr lang="en-US" sz="1400" b="1" i="0" kern="1200"/>
          </a:br>
          <a:r>
            <a:rPr lang="en-US" sz="1400" b="1" i="0" kern="1200"/>
            <a:t>Committee on Education in Surgical Technology. </a:t>
          </a:r>
          <a:endParaRPr lang="en-US" sz="1400" kern="1200"/>
        </a:p>
      </dsp:txBody>
      <dsp:txXfrm>
        <a:off x="1875480" y="803695"/>
        <a:ext cx="4406392" cy="1623792"/>
      </dsp:txXfrm>
    </dsp:sp>
    <dsp:sp modelId="{53F3AE61-5DE5-4507-8B10-B9890F1667F2}">
      <dsp:nvSpPr>
        <dsp:cNvPr id="0" name=""/>
        <dsp:cNvSpPr/>
      </dsp:nvSpPr>
      <dsp:spPr>
        <a:xfrm>
          <a:off x="0" y="2821134"/>
          <a:ext cx="6281873" cy="162379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63181AA-90B6-4BF4-98D6-63EC63FF7D0A}">
      <dsp:nvSpPr>
        <dsp:cNvPr id="0" name=""/>
        <dsp:cNvSpPr/>
      </dsp:nvSpPr>
      <dsp:spPr>
        <a:xfrm>
          <a:off x="491197" y="3186487"/>
          <a:ext cx="893085" cy="89308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EFC6C4-3C21-4BA4-A699-E424C207F7C5}">
      <dsp:nvSpPr>
        <dsp:cNvPr id="0" name=""/>
        <dsp:cNvSpPr/>
      </dsp:nvSpPr>
      <dsp:spPr>
        <a:xfrm>
          <a:off x="1875480" y="2821134"/>
          <a:ext cx="4406392" cy="16237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1851" tIns="171851" rIns="171851" bIns="171851" numCol="1" spcCol="1270" anchor="ctr" anchorCtr="0">
          <a:noAutofit/>
        </a:bodyPr>
        <a:lstStyle/>
        <a:p>
          <a:pPr marL="0" lvl="0" indent="0" algn="l" defTabSz="622300">
            <a:lnSpc>
              <a:spcPct val="100000"/>
            </a:lnSpc>
            <a:spcBef>
              <a:spcPct val="0"/>
            </a:spcBef>
            <a:spcAft>
              <a:spcPct val="35000"/>
            </a:spcAft>
            <a:buNone/>
          </a:pPr>
          <a:r>
            <a:rPr lang="en-US" sz="1400" b="1" i="0" kern="1200"/>
            <a:t>For information about CAAHEP accreditation, please visit the CAAHEP website at</a:t>
          </a:r>
          <a:br>
            <a:rPr lang="en-US" sz="1400" b="1" i="0" kern="1200"/>
          </a:br>
          <a:r>
            <a:rPr lang="en-US" sz="1400" b="1" i="0" kern="1200">
              <a:hlinkClick xmlns:r="http://schemas.openxmlformats.org/officeDocument/2006/relationships" r:id="rId5"/>
            </a:rPr>
            <a:t>www.caahep.org</a:t>
          </a:r>
          <a:r>
            <a:rPr lang="en-US" sz="1400" b="1" i="0" kern="1200"/>
            <a:t> or at 9355 113th Street N. #7709, Seminole, FL 33775-7709 727-</a:t>
          </a:r>
          <a:br>
            <a:rPr lang="en-US" sz="1400" b="1" i="0" kern="1200"/>
          </a:br>
          <a:r>
            <a:rPr lang="en-US" sz="1400" b="1" i="0" kern="1200"/>
            <a:t>210-2350.</a:t>
          </a:r>
          <a:endParaRPr lang="en-US" sz="1400" kern="1200"/>
        </a:p>
      </dsp:txBody>
      <dsp:txXfrm>
        <a:off x="1875480" y="2821134"/>
        <a:ext cx="4406392" cy="16237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64E7A-0C05-E849-964A-3583E613D7A5}">
      <dsp:nvSpPr>
        <dsp:cNvPr id="0" name=""/>
        <dsp:cNvSpPr/>
      </dsp:nvSpPr>
      <dsp:spPr>
        <a:xfrm>
          <a:off x="3615" y="130451"/>
          <a:ext cx="1957282" cy="1174369"/>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Before Surgery:</a:t>
          </a:r>
        </a:p>
      </dsp:txBody>
      <dsp:txXfrm>
        <a:off x="3615" y="130451"/>
        <a:ext cx="1957282" cy="1174369"/>
      </dsp:txXfrm>
    </dsp:sp>
    <dsp:sp modelId="{007BD71C-C857-F040-8FAE-A4362B7CFC75}">
      <dsp:nvSpPr>
        <dsp:cNvPr id="0" name=""/>
        <dsp:cNvSpPr/>
      </dsp:nvSpPr>
      <dsp:spPr>
        <a:xfrm>
          <a:off x="2156626" y="130451"/>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Prepare the operating room</a:t>
          </a:r>
        </a:p>
      </dsp:txBody>
      <dsp:txXfrm>
        <a:off x="2156626" y="130451"/>
        <a:ext cx="1957282" cy="1174369"/>
      </dsp:txXfrm>
    </dsp:sp>
    <dsp:sp modelId="{0F904D72-60C2-494B-A7E0-A950112ED79B}">
      <dsp:nvSpPr>
        <dsp:cNvPr id="0" name=""/>
        <dsp:cNvSpPr/>
      </dsp:nvSpPr>
      <dsp:spPr>
        <a:xfrm>
          <a:off x="4309637" y="130451"/>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Set up sterile instruments, supplies, and equipment</a:t>
          </a:r>
        </a:p>
      </dsp:txBody>
      <dsp:txXfrm>
        <a:off x="4309637" y="130451"/>
        <a:ext cx="1957282" cy="1174369"/>
      </dsp:txXfrm>
    </dsp:sp>
    <dsp:sp modelId="{F981FABC-1ED0-CA4D-B68D-62DE8A7C9EC7}">
      <dsp:nvSpPr>
        <dsp:cNvPr id="0" name=""/>
        <dsp:cNvSpPr/>
      </dsp:nvSpPr>
      <dsp:spPr>
        <a:xfrm>
          <a:off x="6462648" y="130451"/>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Perform counts of instruments, sponges, and sharps</a:t>
          </a:r>
        </a:p>
      </dsp:txBody>
      <dsp:txXfrm>
        <a:off x="6462648" y="130451"/>
        <a:ext cx="1957282" cy="1174369"/>
      </dsp:txXfrm>
    </dsp:sp>
    <dsp:sp modelId="{B84FC9DC-6B1C-1E4C-80DC-885E008C6124}">
      <dsp:nvSpPr>
        <dsp:cNvPr id="0" name=""/>
        <dsp:cNvSpPr/>
      </dsp:nvSpPr>
      <dsp:spPr>
        <a:xfrm>
          <a:off x="8615660" y="130451"/>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Ensure sterility and patient safety</a:t>
          </a:r>
        </a:p>
      </dsp:txBody>
      <dsp:txXfrm>
        <a:off x="8615660" y="130451"/>
        <a:ext cx="1957282" cy="1174369"/>
      </dsp:txXfrm>
    </dsp:sp>
    <dsp:sp modelId="{1CA5415D-8B53-DC42-87B0-9AA64853D770}">
      <dsp:nvSpPr>
        <dsp:cNvPr id="0" name=""/>
        <dsp:cNvSpPr/>
      </dsp:nvSpPr>
      <dsp:spPr>
        <a:xfrm>
          <a:off x="3615" y="1500549"/>
          <a:ext cx="1957282" cy="1174369"/>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a:t>During Surgery:</a:t>
          </a:r>
        </a:p>
      </dsp:txBody>
      <dsp:txXfrm>
        <a:off x="3615" y="1500549"/>
        <a:ext cx="1957282" cy="1174369"/>
      </dsp:txXfrm>
    </dsp:sp>
    <dsp:sp modelId="{7B68134E-3938-1F43-AA33-6BEC0986BC87}">
      <dsp:nvSpPr>
        <dsp:cNvPr id="0" name=""/>
        <dsp:cNvSpPr/>
      </dsp:nvSpPr>
      <dsp:spPr>
        <a:xfrm>
          <a:off x="2156626" y="1500549"/>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Maintain the sterile field</a:t>
          </a:r>
        </a:p>
      </dsp:txBody>
      <dsp:txXfrm>
        <a:off x="2156626" y="1500549"/>
        <a:ext cx="1957282" cy="1174369"/>
      </dsp:txXfrm>
    </dsp:sp>
    <dsp:sp modelId="{58EEFA6E-7728-C14E-9973-5FA207C2BFFD}">
      <dsp:nvSpPr>
        <dsp:cNvPr id="0" name=""/>
        <dsp:cNvSpPr/>
      </dsp:nvSpPr>
      <dsp:spPr>
        <a:xfrm>
          <a:off x="4309637" y="1500549"/>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Pass instruments, sutures, and supplies to the surgeon</a:t>
          </a:r>
        </a:p>
      </dsp:txBody>
      <dsp:txXfrm>
        <a:off x="4309637" y="1500549"/>
        <a:ext cx="1957282" cy="1174369"/>
      </dsp:txXfrm>
    </dsp:sp>
    <dsp:sp modelId="{F277CA96-618E-8C43-86A5-A272522041EA}">
      <dsp:nvSpPr>
        <dsp:cNvPr id="0" name=""/>
        <dsp:cNvSpPr/>
      </dsp:nvSpPr>
      <dsp:spPr>
        <a:xfrm>
          <a:off x="6462648" y="1500549"/>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Anticipate the surgeon’s needs</a:t>
          </a:r>
        </a:p>
      </dsp:txBody>
      <dsp:txXfrm>
        <a:off x="6462648" y="1500549"/>
        <a:ext cx="1957282" cy="1174369"/>
      </dsp:txXfrm>
    </dsp:sp>
    <dsp:sp modelId="{4F49DD15-BDD8-D34C-BD32-3E348F959873}">
      <dsp:nvSpPr>
        <dsp:cNvPr id="0" name=""/>
        <dsp:cNvSpPr/>
      </dsp:nvSpPr>
      <dsp:spPr>
        <a:xfrm>
          <a:off x="8615660" y="1500549"/>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Assist with retraction, suctioning, and specimen handling</a:t>
          </a:r>
        </a:p>
      </dsp:txBody>
      <dsp:txXfrm>
        <a:off x="8615660" y="1500549"/>
        <a:ext cx="1957282" cy="1174369"/>
      </dsp:txXfrm>
    </dsp:sp>
    <dsp:sp modelId="{0D31BA77-D019-D04E-B668-A47D6754657E}">
      <dsp:nvSpPr>
        <dsp:cNvPr id="0" name=""/>
        <dsp:cNvSpPr/>
      </dsp:nvSpPr>
      <dsp:spPr>
        <a:xfrm>
          <a:off x="3615" y="2870647"/>
          <a:ext cx="1957282" cy="1174369"/>
        </a:xfrm>
        <a:prstGeom prst="rect">
          <a:avLst/>
        </a:prstGeom>
        <a:solidFill>
          <a:schemeClr val="accent1"/>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After Surgery:</a:t>
          </a:r>
        </a:p>
      </dsp:txBody>
      <dsp:txXfrm>
        <a:off x="3615" y="2870647"/>
        <a:ext cx="1957282" cy="1174369"/>
      </dsp:txXfrm>
    </dsp:sp>
    <dsp:sp modelId="{0E27BD75-AF8C-0B44-B7B2-8CBE0E435353}">
      <dsp:nvSpPr>
        <dsp:cNvPr id="0" name=""/>
        <dsp:cNvSpPr/>
      </dsp:nvSpPr>
      <dsp:spPr>
        <a:xfrm>
          <a:off x="2156626" y="2870647"/>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Perform final counts</a:t>
          </a:r>
        </a:p>
      </dsp:txBody>
      <dsp:txXfrm>
        <a:off x="2156626" y="2870647"/>
        <a:ext cx="1957282" cy="1174369"/>
      </dsp:txXfrm>
    </dsp:sp>
    <dsp:sp modelId="{EDCAB98C-6C3D-7249-B820-6A7845394DD3}">
      <dsp:nvSpPr>
        <dsp:cNvPr id="0" name=""/>
        <dsp:cNvSpPr/>
      </dsp:nvSpPr>
      <dsp:spPr>
        <a:xfrm>
          <a:off x="4309637" y="2870647"/>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Apply dressings</a:t>
          </a:r>
        </a:p>
      </dsp:txBody>
      <dsp:txXfrm>
        <a:off x="4309637" y="2870647"/>
        <a:ext cx="1957282" cy="1174369"/>
      </dsp:txXfrm>
    </dsp:sp>
    <dsp:sp modelId="{66B0CC7D-4EC4-464B-AFFE-3027B1192A48}">
      <dsp:nvSpPr>
        <dsp:cNvPr id="0" name=""/>
        <dsp:cNvSpPr/>
      </dsp:nvSpPr>
      <dsp:spPr>
        <a:xfrm>
          <a:off x="6462648" y="2870647"/>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Help transfer the patient</a:t>
          </a:r>
        </a:p>
      </dsp:txBody>
      <dsp:txXfrm>
        <a:off x="6462648" y="2870647"/>
        <a:ext cx="1957282" cy="1174369"/>
      </dsp:txXfrm>
    </dsp:sp>
    <dsp:sp modelId="{849E805B-7E7A-BD41-B680-D2535A88A6C7}">
      <dsp:nvSpPr>
        <dsp:cNvPr id="0" name=""/>
        <dsp:cNvSpPr/>
      </dsp:nvSpPr>
      <dsp:spPr>
        <a:xfrm>
          <a:off x="8615660" y="2870647"/>
          <a:ext cx="1957282" cy="1174369"/>
        </a:xfrm>
        <a:prstGeom prst="rect">
          <a:avLst/>
        </a:prstGeom>
        <a:solidFill>
          <a:schemeClr val="bg2"/>
        </a:solidFill>
        <a:ln w="25400" cap="flat" cmpd="sng" algn="ctr">
          <a:solidFill>
            <a:schemeClr val="accent1"/>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Break down and clean the operating room</a:t>
          </a:r>
        </a:p>
      </dsp:txBody>
      <dsp:txXfrm>
        <a:off x="8615660" y="2870647"/>
        <a:ext cx="1957282" cy="11743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24D5B-9E23-49DB-9F80-F1172CF798C0}">
      <dsp:nvSpPr>
        <dsp:cNvPr id="0" name=""/>
        <dsp:cNvSpPr/>
      </dsp:nvSpPr>
      <dsp:spPr>
        <a:xfrm>
          <a:off x="0" y="1732"/>
          <a:ext cx="10576558" cy="878316"/>
        </a:xfrm>
        <a:prstGeom prst="roundRect">
          <a:avLst>
            <a:gd name="adj" fmla="val 10000"/>
          </a:avLst>
        </a:prstGeom>
        <a:solidFill>
          <a:schemeClr val="accent1"/>
        </a:solidFill>
        <a:ln>
          <a:noFill/>
        </a:ln>
        <a:effectLst/>
      </dsp:spPr>
      <dsp:style>
        <a:lnRef idx="0">
          <a:scrgbClr r="0" g="0" b="0"/>
        </a:lnRef>
        <a:fillRef idx="1">
          <a:scrgbClr r="0" g="0" b="0"/>
        </a:fillRef>
        <a:effectRef idx="0">
          <a:scrgbClr r="0" g="0" b="0"/>
        </a:effectRef>
        <a:fontRef idx="minor"/>
      </dsp:style>
    </dsp:sp>
    <dsp:sp modelId="{DCFB168C-5371-42E3-BFFB-5F41EE767B86}">
      <dsp:nvSpPr>
        <dsp:cNvPr id="0" name=""/>
        <dsp:cNvSpPr/>
      </dsp:nvSpPr>
      <dsp:spPr>
        <a:xfrm>
          <a:off x="265690" y="199354"/>
          <a:ext cx="483073" cy="4830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9F7B32E-1190-4319-B0D0-A5903D6D5FAF}">
      <dsp:nvSpPr>
        <dsp:cNvPr id="0" name=""/>
        <dsp:cNvSpPr/>
      </dsp:nvSpPr>
      <dsp:spPr>
        <a:xfrm>
          <a:off x="1014455" y="1732"/>
          <a:ext cx="9562102"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US" sz="1700" b="0" i="0" kern="1200"/>
            <a:t>Apply for admission to BRCC at any time - Free</a:t>
          </a:r>
          <a:endParaRPr lang="en-US" sz="1700" kern="1200"/>
        </a:p>
      </dsp:txBody>
      <dsp:txXfrm>
        <a:off x="1014455" y="1732"/>
        <a:ext cx="9562102" cy="878316"/>
      </dsp:txXfrm>
    </dsp:sp>
    <dsp:sp modelId="{E03FB5CA-D0FE-44C5-A5E7-FB0F4B4D0645}">
      <dsp:nvSpPr>
        <dsp:cNvPr id="0" name=""/>
        <dsp:cNvSpPr/>
      </dsp:nvSpPr>
      <dsp:spPr>
        <a:xfrm>
          <a:off x="0" y="1099628"/>
          <a:ext cx="10576558" cy="878316"/>
        </a:xfrm>
        <a:prstGeom prst="roundRect">
          <a:avLst>
            <a:gd name="adj" fmla="val 10000"/>
          </a:avLst>
        </a:prstGeom>
        <a:solidFill>
          <a:schemeClr val="accent1"/>
        </a:solidFill>
        <a:ln>
          <a:solidFill>
            <a:schemeClr val="accent1"/>
          </a:solidFill>
        </a:ln>
        <a:effectLst/>
      </dsp:spPr>
      <dsp:style>
        <a:lnRef idx="0">
          <a:scrgbClr r="0" g="0" b="0"/>
        </a:lnRef>
        <a:fillRef idx="1">
          <a:scrgbClr r="0" g="0" b="0"/>
        </a:fillRef>
        <a:effectRef idx="0">
          <a:scrgbClr r="0" g="0" b="0"/>
        </a:effectRef>
        <a:fontRef idx="minor"/>
      </dsp:style>
    </dsp:sp>
    <dsp:sp modelId="{19103F0D-EC0C-4C6C-9E62-9A0CF5D5440C}">
      <dsp:nvSpPr>
        <dsp:cNvPr id="0" name=""/>
        <dsp:cNvSpPr/>
      </dsp:nvSpPr>
      <dsp:spPr>
        <a:xfrm>
          <a:off x="265690" y="1297249"/>
          <a:ext cx="483073" cy="4830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3E7A2D8-11A3-413D-A9C2-8B8E7F1B93C6}">
      <dsp:nvSpPr>
        <dsp:cNvPr id="0" name=""/>
        <dsp:cNvSpPr/>
      </dsp:nvSpPr>
      <dsp:spPr>
        <a:xfrm>
          <a:off x="1014455" y="1099628"/>
          <a:ext cx="9562102"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US" sz="1700" b="0" i="0" kern="1200" dirty="0"/>
            <a:t>Declare your Major as Surgical Technology</a:t>
          </a:r>
          <a:endParaRPr lang="en-US" sz="1700" kern="1200" dirty="0"/>
        </a:p>
      </dsp:txBody>
      <dsp:txXfrm>
        <a:off x="1014455" y="1099628"/>
        <a:ext cx="9562102" cy="878316"/>
      </dsp:txXfrm>
    </dsp:sp>
    <dsp:sp modelId="{FAC186C6-C9CE-46D9-BA45-79E797C554B5}">
      <dsp:nvSpPr>
        <dsp:cNvPr id="0" name=""/>
        <dsp:cNvSpPr/>
      </dsp:nvSpPr>
      <dsp:spPr>
        <a:xfrm>
          <a:off x="0" y="2197523"/>
          <a:ext cx="10576558" cy="878316"/>
        </a:xfrm>
        <a:prstGeom prst="roundRect">
          <a:avLst>
            <a:gd name="adj" fmla="val 10000"/>
          </a:avLst>
        </a:prstGeom>
        <a:solidFill>
          <a:schemeClr val="accent1"/>
        </a:solidFill>
        <a:ln>
          <a:solidFill>
            <a:schemeClr val="accent1"/>
          </a:solidFill>
        </a:ln>
        <a:effectLst/>
      </dsp:spPr>
      <dsp:style>
        <a:lnRef idx="0">
          <a:scrgbClr r="0" g="0" b="0"/>
        </a:lnRef>
        <a:fillRef idx="1">
          <a:scrgbClr r="0" g="0" b="0"/>
        </a:fillRef>
        <a:effectRef idx="0">
          <a:scrgbClr r="0" g="0" b="0"/>
        </a:effectRef>
        <a:fontRef idx="minor"/>
      </dsp:style>
    </dsp:sp>
    <dsp:sp modelId="{A1C2AA05-319B-4698-807D-4A02F2F7A8D0}">
      <dsp:nvSpPr>
        <dsp:cNvPr id="0" name=""/>
        <dsp:cNvSpPr/>
      </dsp:nvSpPr>
      <dsp:spPr>
        <a:xfrm>
          <a:off x="265690" y="2395144"/>
          <a:ext cx="483073" cy="48307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53BCA6E-220E-4860-87B8-051F7515DF7A}">
      <dsp:nvSpPr>
        <dsp:cNvPr id="0" name=""/>
        <dsp:cNvSpPr/>
      </dsp:nvSpPr>
      <dsp:spPr>
        <a:xfrm>
          <a:off x="1014455" y="2197523"/>
          <a:ext cx="9562102"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US" sz="1700" b="0" i="0" kern="1200"/>
            <a:t>If you attended another college, submit official</a:t>
          </a:r>
          <a:br>
            <a:rPr lang="en-US" sz="1700" b="0" i="0" kern="1200"/>
          </a:br>
          <a:r>
            <a:rPr lang="en-US" sz="1700" b="0" i="0" kern="1200"/>
            <a:t>transcript(s) to Enrollment Services to enter</a:t>
          </a:r>
          <a:br>
            <a:rPr lang="en-US" sz="1700" b="0" i="0" kern="1200"/>
          </a:br>
          <a:r>
            <a:rPr lang="en-US" sz="1700" b="0" i="0" kern="1200"/>
            <a:t>courses &amp; grades into BRCC transcript</a:t>
          </a:r>
          <a:endParaRPr lang="en-US" sz="1700" kern="1200"/>
        </a:p>
      </dsp:txBody>
      <dsp:txXfrm>
        <a:off x="1014455" y="2197523"/>
        <a:ext cx="9562102" cy="878316"/>
      </dsp:txXfrm>
    </dsp:sp>
    <dsp:sp modelId="{4E88BC3F-3D13-4D7C-A15F-978555F83A79}">
      <dsp:nvSpPr>
        <dsp:cNvPr id="0" name=""/>
        <dsp:cNvSpPr/>
      </dsp:nvSpPr>
      <dsp:spPr>
        <a:xfrm>
          <a:off x="0" y="3295418"/>
          <a:ext cx="10576558" cy="878316"/>
        </a:xfrm>
        <a:prstGeom prst="roundRect">
          <a:avLst>
            <a:gd name="adj" fmla="val 10000"/>
          </a:avLst>
        </a:prstGeom>
        <a:solidFill>
          <a:schemeClr val="accent1"/>
        </a:solidFill>
        <a:ln>
          <a:solidFill>
            <a:schemeClr val="accent1"/>
          </a:solidFill>
        </a:ln>
        <a:effectLst/>
      </dsp:spPr>
      <dsp:style>
        <a:lnRef idx="0">
          <a:scrgbClr r="0" g="0" b="0"/>
        </a:lnRef>
        <a:fillRef idx="1">
          <a:scrgbClr r="0" g="0" b="0"/>
        </a:fillRef>
        <a:effectRef idx="0">
          <a:scrgbClr r="0" g="0" b="0"/>
        </a:effectRef>
        <a:fontRef idx="minor"/>
      </dsp:style>
    </dsp:sp>
    <dsp:sp modelId="{C3746358-19A0-4AB1-8711-A6C0C9B9E82E}">
      <dsp:nvSpPr>
        <dsp:cNvPr id="0" name=""/>
        <dsp:cNvSpPr/>
      </dsp:nvSpPr>
      <dsp:spPr>
        <a:xfrm>
          <a:off x="265690" y="3493039"/>
          <a:ext cx="483073" cy="483073"/>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D495669-73CB-40D8-9610-DE8BD8C1CCD5}">
      <dsp:nvSpPr>
        <dsp:cNvPr id="0" name=""/>
        <dsp:cNvSpPr/>
      </dsp:nvSpPr>
      <dsp:spPr>
        <a:xfrm>
          <a:off x="1014455" y="3295418"/>
          <a:ext cx="9562102" cy="8783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955" tIns="92955" rIns="92955" bIns="92955" numCol="1" spcCol="1270" anchor="ctr" anchorCtr="0">
          <a:noAutofit/>
        </a:bodyPr>
        <a:lstStyle/>
        <a:p>
          <a:pPr marL="0" lvl="0" indent="0" algn="l" defTabSz="755650">
            <a:lnSpc>
              <a:spcPct val="90000"/>
            </a:lnSpc>
            <a:spcBef>
              <a:spcPct val="0"/>
            </a:spcBef>
            <a:spcAft>
              <a:spcPct val="35000"/>
            </a:spcAft>
            <a:buNone/>
          </a:pPr>
          <a:r>
            <a:rPr lang="en-US" sz="1700" b="0" i="0" kern="1200"/>
            <a:t>Request an advising session.</a:t>
          </a:r>
          <a:endParaRPr lang="en-US" sz="1700" kern="1200"/>
        </a:p>
      </dsp:txBody>
      <dsp:txXfrm>
        <a:off x="1014455" y="3295418"/>
        <a:ext cx="9562102" cy="87831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1/14/26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1/14/26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1/14/26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1/14/26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1/14/26</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1/14/26</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2.xml"/><Relationship Id="rId1" Type="http://schemas.openxmlformats.org/officeDocument/2006/relationships/video" Target="https://www.youtube.com/embed/76EzeW0Nf2U?feature=oemb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1" name="Group 90">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2"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5"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6"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7"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8"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9"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0"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 name="Title 1">
            <a:extLst>
              <a:ext uri="{FF2B5EF4-FFF2-40B4-BE49-F238E27FC236}">
                <a16:creationId xmlns:a16="http://schemas.microsoft.com/office/drawing/2014/main" id="{4E4DEDA3-C210-74C5-2477-3F2C1196B710}"/>
              </a:ext>
            </a:extLst>
          </p:cNvPr>
          <p:cNvSpPr>
            <a:spLocks noGrp="1"/>
          </p:cNvSpPr>
          <p:nvPr>
            <p:ph type="ctrTitle"/>
          </p:nvPr>
        </p:nvSpPr>
        <p:spPr>
          <a:xfrm>
            <a:off x="1378425" y="5199797"/>
            <a:ext cx="9435152" cy="789673"/>
          </a:xfrm>
        </p:spPr>
        <p:txBody>
          <a:bodyPr anchor="ctr">
            <a:normAutofit/>
          </a:bodyPr>
          <a:lstStyle/>
          <a:p>
            <a:r>
              <a:rPr lang="en-US" sz="4000" b="1" dirty="0">
                <a:solidFill>
                  <a:schemeClr val="bg1"/>
                </a:solidFill>
              </a:rPr>
              <a:t>Associates of Science in Surgical Technology</a:t>
            </a:r>
          </a:p>
        </p:txBody>
      </p:sp>
      <p:sp>
        <p:nvSpPr>
          <p:cNvPr id="112" name="Freeform: Shape 111">
            <a:extLst>
              <a:ext uri="{FF2B5EF4-FFF2-40B4-BE49-F238E27FC236}">
                <a16:creationId xmlns:a16="http://schemas.microsoft.com/office/drawing/2014/main" id="{A7795DFA-888F-47E2-B44E-DE1D3B3E46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058957"/>
          </a:xfrm>
          <a:custGeom>
            <a:avLst/>
            <a:gdLst>
              <a:gd name="connsiteX0" fmla="*/ 0 w 12192000"/>
              <a:gd name="connsiteY0" fmla="*/ 0 h 5058957"/>
              <a:gd name="connsiteX1" fmla="*/ 12192000 w 12192000"/>
              <a:gd name="connsiteY1" fmla="*/ 0 h 5058957"/>
              <a:gd name="connsiteX2" fmla="*/ 12192000 w 12192000"/>
              <a:gd name="connsiteY2" fmla="*/ 259692 h 5058957"/>
              <a:gd name="connsiteX3" fmla="*/ 12192000 w 12192000"/>
              <a:gd name="connsiteY3" fmla="*/ 3542069 h 5058957"/>
              <a:gd name="connsiteX4" fmla="*/ 12192000 w 12192000"/>
              <a:gd name="connsiteY4" fmla="*/ 3734194 h 5058957"/>
              <a:gd name="connsiteX5" fmla="*/ 12192000 w 12192000"/>
              <a:gd name="connsiteY5" fmla="*/ 4710012 h 5058957"/>
              <a:gd name="connsiteX6" fmla="*/ 12113803 w 12192000"/>
              <a:gd name="connsiteY6" fmla="*/ 4718295 h 5058957"/>
              <a:gd name="connsiteX7" fmla="*/ 6753597 w 12192000"/>
              <a:gd name="connsiteY7" fmla="*/ 5041852 h 5058957"/>
              <a:gd name="connsiteX8" fmla="*/ 400746 w 12192000"/>
              <a:gd name="connsiteY8" fmla="*/ 4870509 h 5058957"/>
              <a:gd name="connsiteX9" fmla="*/ 0 w 12192000"/>
              <a:gd name="connsiteY9" fmla="*/ 4833533 h 5058957"/>
              <a:gd name="connsiteX10" fmla="*/ 0 w 12192000"/>
              <a:gd name="connsiteY10" fmla="*/ 3734194 h 5058957"/>
              <a:gd name="connsiteX11" fmla="*/ 0 w 12192000"/>
              <a:gd name="connsiteY11" fmla="*/ 3542069 h 5058957"/>
              <a:gd name="connsiteX12" fmla="*/ 0 w 12192000"/>
              <a:gd name="connsiteY12" fmla="*/ 259692 h 5058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192000" h="5058957">
                <a:moveTo>
                  <a:pt x="0" y="0"/>
                </a:moveTo>
                <a:lnTo>
                  <a:pt x="12192000" y="0"/>
                </a:lnTo>
                <a:lnTo>
                  <a:pt x="12192000" y="259692"/>
                </a:lnTo>
                <a:lnTo>
                  <a:pt x="12192000" y="3542069"/>
                </a:lnTo>
                <a:lnTo>
                  <a:pt x="12192000" y="3734194"/>
                </a:lnTo>
                <a:lnTo>
                  <a:pt x="12192000" y="4710012"/>
                </a:lnTo>
                <a:lnTo>
                  <a:pt x="12113803" y="4718295"/>
                </a:lnTo>
                <a:cubicBezTo>
                  <a:pt x="10139508" y="4916244"/>
                  <a:pt x="8237152" y="5009247"/>
                  <a:pt x="6753597" y="5041852"/>
                </a:cubicBezTo>
                <a:cubicBezTo>
                  <a:pt x="4940362" y="5081701"/>
                  <a:pt x="2657278" y="5062371"/>
                  <a:pt x="400746" y="4870509"/>
                </a:cubicBezTo>
                <a:lnTo>
                  <a:pt x="0" y="4833533"/>
                </a:lnTo>
                <a:lnTo>
                  <a:pt x="0" y="3734194"/>
                </a:lnTo>
                <a:lnTo>
                  <a:pt x="0" y="3542069"/>
                </a:lnTo>
                <a:lnTo>
                  <a:pt x="0" y="259692"/>
                </a:lnTo>
                <a:close/>
              </a:path>
            </a:pathLst>
          </a:custGeom>
          <a:solidFill>
            <a:schemeClr val="bg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BBBEF148-E6E9-C200-2683-D69C0AB1C3D9}"/>
              </a:ext>
            </a:extLst>
          </p:cNvPr>
          <p:cNvSpPr>
            <a:spLocks noGrp="1"/>
          </p:cNvSpPr>
          <p:nvPr>
            <p:ph type="subTitle" idx="1"/>
          </p:nvPr>
        </p:nvSpPr>
        <p:spPr>
          <a:xfrm>
            <a:off x="1759237" y="6003836"/>
            <a:ext cx="8673427" cy="405405"/>
          </a:xfrm>
        </p:spPr>
        <p:txBody>
          <a:bodyPr>
            <a:normAutofit/>
          </a:bodyPr>
          <a:lstStyle/>
          <a:p>
            <a:r>
              <a:rPr lang="en-US" sz="1600" dirty="0">
                <a:solidFill>
                  <a:schemeClr val="bg1"/>
                </a:solidFill>
              </a:rPr>
              <a:t>Information Session</a:t>
            </a:r>
          </a:p>
        </p:txBody>
      </p:sp>
      <p:pic>
        <p:nvPicPr>
          <p:cNvPr id="5" name="Picture 4" descr="A close-up of a logo&#10;&#10;Description automatically generated">
            <a:extLst>
              <a:ext uri="{FF2B5EF4-FFF2-40B4-BE49-F238E27FC236}">
                <a16:creationId xmlns:a16="http://schemas.microsoft.com/office/drawing/2014/main" id="{BA920E84-30DC-CCA9-B6F3-1340AD7A49D9}"/>
              </a:ext>
            </a:extLst>
          </p:cNvPr>
          <p:cNvPicPr>
            <a:picLocks noChangeAspect="1"/>
          </p:cNvPicPr>
          <p:nvPr/>
        </p:nvPicPr>
        <p:blipFill>
          <a:blip r:embed="rId2"/>
          <a:stretch>
            <a:fillRect/>
          </a:stretch>
        </p:blipFill>
        <p:spPr>
          <a:xfrm>
            <a:off x="2555041" y="626940"/>
            <a:ext cx="7090911" cy="3864547"/>
          </a:xfrm>
          <a:prstGeom prst="rect">
            <a:avLst/>
          </a:prstGeom>
        </p:spPr>
      </p:pic>
    </p:spTree>
    <p:extLst>
      <p:ext uri="{BB962C8B-B14F-4D97-AF65-F5344CB8AC3E}">
        <p14:creationId xmlns:p14="http://schemas.microsoft.com/office/powerpoint/2010/main" val="4237380705"/>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7C4610E-9C18-467B-BF10-BE6A974CC3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296DF307-344E-4E9B-A7AA-8139E450D1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E263CC2D-ACFB-4EB3-ADF9-CD82BC842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C5366E2F-9BA0-485A-B1CA-A5E6E2E37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1803051E-7C26-4F53-8293-B4EAED4212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D10888CD-E496-4116-9C45-CF4F17ADE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0A42DA8F-DA3D-43E9-A184-E0F6C133A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473EAD31-7AA3-49B7-ADD6-C13FF0F14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2BBB7CDF-BA2E-451F-9201-CF2B6FEAE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84809EF2-CD0D-4BC3-ABC7-E7E312A1D7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11D2D6C5-637B-4AFE-97F4-D4E48A613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F841B2C5-57F5-4FE6-B4D4-EBB3F30881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B4822A39-2A52-4B2C-9319-BEFC526DB0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E469692-E783-4950-8DEC-3A1FD3978B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012909CD-3254-41E5-B8BB-0F2D7CE0D8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93E7648E-861E-4503-AEDC-56C4EC5072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F9C72257-EBD0-4D1C-A32C-D846446872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87BB2CBB-9C22-4E28-AB86-DC92AEE2DB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F85B3053-8D9F-410A-80C2-7960DDEA6A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E8FF5DA7-6E72-41F1-A54C-EAF440A274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1" name="Group 30">
            <a:extLst>
              <a:ext uri="{FF2B5EF4-FFF2-40B4-BE49-F238E27FC236}">
                <a16:creationId xmlns:a16="http://schemas.microsoft.com/office/drawing/2014/main" id="{A899734C-500F-4274-9854-8BFA14A1D7E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2" name="Rectangle 31">
              <a:extLst>
                <a:ext uri="{FF2B5EF4-FFF2-40B4-BE49-F238E27FC236}">
                  <a16:creationId xmlns:a16="http://schemas.microsoft.com/office/drawing/2014/main" id="{FF07BF51-2934-47AD-A415-7400882F1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3" name="Isosceles Triangle 32">
              <a:extLst>
                <a:ext uri="{FF2B5EF4-FFF2-40B4-BE49-F238E27FC236}">
                  <a16:creationId xmlns:a16="http://schemas.microsoft.com/office/drawing/2014/main" id="{DD6E3DF0-EDC0-458B-9C5B-911814F0A6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4" name="Rectangle 33">
              <a:extLst>
                <a:ext uri="{FF2B5EF4-FFF2-40B4-BE49-F238E27FC236}">
                  <a16:creationId xmlns:a16="http://schemas.microsoft.com/office/drawing/2014/main" id="{5D0824B1-47C9-4504-99FB-CB15051979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useBgFill="1">
        <p:nvSpPr>
          <p:cNvPr id="36" name="Rectangle 35">
            <a:extLst>
              <a:ext uri="{FF2B5EF4-FFF2-40B4-BE49-F238E27FC236}">
                <a16:creationId xmlns:a16="http://schemas.microsoft.com/office/drawing/2014/main" id="{8334A2EF-69D9-41C1-9876-91D7FCF7C3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a:extLst>
              <a:ext uri="{FF2B5EF4-FFF2-40B4-BE49-F238E27FC236}">
                <a16:creationId xmlns:a16="http://schemas.microsoft.com/office/drawing/2014/main" id="{874C0C03-1202-4DC9-BA33-998DDFB3FB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39" name="Freeform 5">
              <a:extLst>
                <a:ext uri="{FF2B5EF4-FFF2-40B4-BE49-F238E27FC236}">
                  <a16:creationId xmlns:a16="http://schemas.microsoft.com/office/drawing/2014/main" id="{60BF984B-F4C1-4BF0-B296-72CAD8814BD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6">
              <a:extLst>
                <a:ext uri="{FF2B5EF4-FFF2-40B4-BE49-F238E27FC236}">
                  <a16:creationId xmlns:a16="http://schemas.microsoft.com/office/drawing/2014/main" id="{2E887C16-A8CC-48BD-A34B-69B5D14BE1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7">
              <a:extLst>
                <a:ext uri="{FF2B5EF4-FFF2-40B4-BE49-F238E27FC236}">
                  <a16:creationId xmlns:a16="http://schemas.microsoft.com/office/drawing/2014/main" id="{1194B805-0CE2-4FD6-804E-2771E18BB4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8">
              <a:extLst>
                <a:ext uri="{FF2B5EF4-FFF2-40B4-BE49-F238E27FC236}">
                  <a16:creationId xmlns:a16="http://schemas.microsoft.com/office/drawing/2014/main" id="{96000EBD-113B-4BB5-94F2-B2C96109489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9">
              <a:extLst>
                <a:ext uri="{FF2B5EF4-FFF2-40B4-BE49-F238E27FC236}">
                  <a16:creationId xmlns:a16="http://schemas.microsoft.com/office/drawing/2014/main" id="{C2C37892-BF6A-4DDB-BAA9-48B6A051E9A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0">
              <a:extLst>
                <a:ext uri="{FF2B5EF4-FFF2-40B4-BE49-F238E27FC236}">
                  <a16:creationId xmlns:a16="http://schemas.microsoft.com/office/drawing/2014/main" id="{B3A53A2B-EB9B-4318-A7F9-E371D211E74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1">
              <a:extLst>
                <a:ext uri="{FF2B5EF4-FFF2-40B4-BE49-F238E27FC236}">
                  <a16:creationId xmlns:a16="http://schemas.microsoft.com/office/drawing/2014/main" id="{59001F5F-9338-43E1-BB4B-21C681CA201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2">
              <a:extLst>
                <a:ext uri="{FF2B5EF4-FFF2-40B4-BE49-F238E27FC236}">
                  <a16:creationId xmlns:a16="http://schemas.microsoft.com/office/drawing/2014/main" id="{24781ABE-347F-40E9-9BB2-3E35C8F15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3">
              <a:extLst>
                <a:ext uri="{FF2B5EF4-FFF2-40B4-BE49-F238E27FC236}">
                  <a16:creationId xmlns:a16="http://schemas.microsoft.com/office/drawing/2014/main" id="{6D8A7767-4D16-4AB7-8277-D66FEC7F74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14">
              <a:extLst>
                <a:ext uri="{FF2B5EF4-FFF2-40B4-BE49-F238E27FC236}">
                  <a16:creationId xmlns:a16="http://schemas.microsoft.com/office/drawing/2014/main" id="{1B7D649D-9559-4E1D-937A-3519483502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5">
              <a:extLst>
                <a:ext uri="{FF2B5EF4-FFF2-40B4-BE49-F238E27FC236}">
                  <a16:creationId xmlns:a16="http://schemas.microsoft.com/office/drawing/2014/main" id="{45AA5D21-8C7B-4C77-815C-C3A8EA0A589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6">
              <a:extLst>
                <a:ext uri="{FF2B5EF4-FFF2-40B4-BE49-F238E27FC236}">
                  <a16:creationId xmlns:a16="http://schemas.microsoft.com/office/drawing/2014/main" id="{D7A46675-AA96-41DB-B9DB-CAA471A207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7">
              <a:extLst>
                <a:ext uri="{FF2B5EF4-FFF2-40B4-BE49-F238E27FC236}">
                  <a16:creationId xmlns:a16="http://schemas.microsoft.com/office/drawing/2014/main" id="{82090F8A-ECF2-423C-98D0-8EF2262203B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8">
              <a:extLst>
                <a:ext uri="{FF2B5EF4-FFF2-40B4-BE49-F238E27FC236}">
                  <a16:creationId xmlns:a16="http://schemas.microsoft.com/office/drawing/2014/main" id="{EA5DE46B-A4BE-407F-835A-693D3E979EA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9">
              <a:extLst>
                <a:ext uri="{FF2B5EF4-FFF2-40B4-BE49-F238E27FC236}">
                  <a16:creationId xmlns:a16="http://schemas.microsoft.com/office/drawing/2014/main" id="{429E4297-5489-465D-A6D7-03BD468E05C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20">
              <a:extLst>
                <a:ext uri="{FF2B5EF4-FFF2-40B4-BE49-F238E27FC236}">
                  <a16:creationId xmlns:a16="http://schemas.microsoft.com/office/drawing/2014/main" id="{69A4CFA1-B603-453B-AC53-49E8A8DF7EE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21">
              <a:extLst>
                <a:ext uri="{FF2B5EF4-FFF2-40B4-BE49-F238E27FC236}">
                  <a16:creationId xmlns:a16="http://schemas.microsoft.com/office/drawing/2014/main" id="{7A997EDF-8927-490B-AD5F-046317B8B2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22">
              <a:extLst>
                <a:ext uri="{FF2B5EF4-FFF2-40B4-BE49-F238E27FC236}">
                  <a16:creationId xmlns:a16="http://schemas.microsoft.com/office/drawing/2014/main" id="{3C91BE84-B1A4-4592-A942-2C72C86DD8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23">
              <a:extLst>
                <a:ext uri="{FF2B5EF4-FFF2-40B4-BE49-F238E27FC236}">
                  <a16:creationId xmlns:a16="http://schemas.microsoft.com/office/drawing/2014/main" id="{A0AAA5CD-6E44-429A-91FA-D650BAF9EE4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BADF719F-09E5-304E-658F-B93B4C5057B0}"/>
              </a:ext>
            </a:extLst>
          </p:cNvPr>
          <p:cNvSpPr>
            <a:spLocks noGrp="1"/>
          </p:cNvSpPr>
          <p:nvPr>
            <p:ph type="title"/>
          </p:nvPr>
        </p:nvSpPr>
        <p:spPr>
          <a:xfrm>
            <a:off x="7192695" y="1455611"/>
            <a:ext cx="4207592" cy="3087814"/>
          </a:xfrm>
        </p:spPr>
        <p:txBody>
          <a:bodyPr vert="horz" lIns="228600" tIns="228600" rIns="228600" bIns="0" rtlCol="0" anchor="b">
            <a:normAutofit/>
          </a:bodyPr>
          <a:lstStyle/>
          <a:p>
            <a:pPr algn="l">
              <a:lnSpc>
                <a:spcPct val="80000"/>
              </a:lnSpc>
            </a:pPr>
            <a:r>
              <a:rPr lang="en-US" sz="1900" b="1" dirty="0">
                <a:solidFill>
                  <a:schemeClr val="tx2"/>
                </a:solidFill>
              </a:rPr>
              <a:t>Admission</a:t>
            </a:r>
            <a:r>
              <a:rPr lang="en-US" sz="1900" b="1" u="none" strike="noStrike" dirty="0">
                <a:solidFill>
                  <a:schemeClr val="tx2"/>
                </a:solidFill>
              </a:rPr>
              <a:t> </a:t>
            </a:r>
            <a:r>
              <a:rPr lang="en-US" sz="1900" b="1" dirty="0">
                <a:solidFill>
                  <a:schemeClr val="tx2"/>
                </a:solidFill>
              </a:rPr>
              <a:t>Scoring</a:t>
            </a:r>
            <a:r>
              <a:rPr lang="en-US" sz="1900" b="1" u="none" strike="noStrike" dirty="0">
                <a:solidFill>
                  <a:schemeClr val="tx2"/>
                </a:solidFill>
              </a:rPr>
              <a:t> &amp; </a:t>
            </a:r>
            <a:br>
              <a:rPr lang="en-US" sz="1900" b="1" u="none" strike="noStrike" dirty="0">
                <a:solidFill>
                  <a:schemeClr val="tx2"/>
                </a:solidFill>
              </a:rPr>
            </a:br>
            <a:r>
              <a:rPr lang="en-US" sz="1900" b="1" dirty="0">
                <a:solidFill>
                  <a:schemeClr val="tx2"/>
                </a:solidFill>
              </a:rPr>
              <a:t>Selection</a:t>
            </a:r>
            <a:r>
              <a:rPr lang="en-US" sz="1900" b="1" u="none" strike="noStrike" dirty="0">
                <a:solidFill>
                  <a:schemeClr val="tx2"/>
                </a:solidFill>
              </a:rPr>
              <a:t> </a:t>
            </a:r>
            <a:r>
              <a:rPr lang="en-US" sz="1900" b="1" dirty="0">
                <a:solidFill>
                  <a:schemeClr val="tx2"/>
                </a:solidFill>
              </a:rPr>
              <a:t>Process</a:t>
            </a:r>
            <a:br>
              <a:rPr lang="en-US" sz="1900" dirty="0">
                <a:solidFill>
                  <a:schemeClr val="tx2"/>
                </a:solidFill>
              </a:rPr>
            </a:br>
            <a:br>
              <a:rPr lang="en-US" sz="1900" dirty="0">
                <a:solidFill>
                  <a:schemeClr val="tx2"/>
                </a:solidFill>
              </a:rPr>
            </a:br>
            <a:br>
              <a:rPr lang="en-US" sz="1900" dirty="0">
                <a:solidFill>
                  <a:schemeClr val="tx2"/>
                </a:solidFill>
              </a:rPr>
            </a:br>
            <a:br>
              <a:rPr lang="en-US" sz="1900" dirty="0">
                <a:solidFill>
                  <a:schemeClr val="tx2"/>
                </a:solidFill>
              </a:rPr>
            </a:br>
            <a:r>
              <a:rPr lang="en-US" sz="1900" dirty="0">
                <a:solidFill>
                  <a:schemeClr val="tx2"/>
                </a:solidFill>
              </a:rPr>
              <a:t>Admission is based on a competitive ranking system that evaluates academic performance and</a:t>
            </a:r>
            <a:br>
              <a:rPr lang="en-US" sz="1900" dirty="0">
                <a:solidFill>
                  <a:schemeClr val="tx2"/>
                </a:solidFill>
              </a:rPr>
            </a:br>
            <a:r>
              <a:rPr lang="en-US" sz="1900" dirty="0">
                <a:solidFill>
                  <a:schemeClr val="tx2"/>
                </a:solidFill>
              </a:rPr>
              <a:t>readiness for success in the program.</a:t>
            </a:r>
            <a:br>
              <a:rPr lang="en-US" sz="1900" dirty="0">
                <a:solidFill>
                  <a:schemeClr val="tx2"/>
                </a:solidFill>
              </a:rPr>
            </a:br>
            <a:endParaRPr lang="en-US" sz="1900" dirty="0">
              <a:solidFill>
                <a:schemeClr val="tx2"/>
              </a:solidFill>
            </a:endParaRPr>
          </a:p>
        </p:txBody>
      </p:sp>
      <p:sp>
        <p:nvSpPr>
          <p:cNvPr id="59" name="Rectangle 58">
            <a:extLst>
              <a:ext uri="{FF2B5EF4-FFF2-40B4-BE49-F238E27FC236}">
                <a16:creationId xmlns:a16="http://schemas.microsoft.com/office/drawing/2014/main" id="{C8CA0C52-5ACA-4F17-AA4A-312E0E1109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720" y="795527"/>
            <a:ext cx="5970638" cy="5248847"/>
          </a:xfrm>
          <a:prstGeom prst="rect">
            <a:avLst/>
          </a:prstGeom>
          <a:solidFill>
            <a:schemeClr val="bg1"/>
          </a:solidFill>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Isosceles Triangle 39">
            <a:extLst>
              <a:ext uri="{FF2B5EF4-FFF2-40B4-BE49-F238E27FC236}">
                <a16:creationId xmlns:a16="http://schemas.microsoft.com/office/drawing/2014/main" id="{4F37E7FB-7372-47E3-914E-7CF7E94B1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750273" y="3291386"/>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776E04DA-03C3-D284-682C-97611D3CC06D}"/>
              </a:ext>
            </a:extLst>
          </p:cNvPr>
          <p:cNvGraphicFramePr>
            <a:graphicFrameLocks noGrp="1"/>
          </p:cNvGraphicFramePr>
          <p:nvPr>
            <p:extLst>
              <p:ext uri="{D42A27DB-BD31-4B8C-83A1-F6EECF244321}">
                <p14:modId xmlns:p14="http://schemas.microsoft.com/office/powerpoint/2010/main" val="349590046"/>
              </p:ext>
            </p:extLst>
          </p:nvPr>
        </p:nvGraphicFramePr>
        <p:xfrm>
          <a:off x="972115" y="1196379"/>
          <a:ext cx="5641850" cy="4701072"/>
        </p:xfrm>
        <a:graphic>
          <a:graphicData uri="http://schemas.openxmlformats.org/drawingml/2006/table">
            <a:tbl>
              <a:tblPr firstRow="1" bandRow="1">
                <a:tableStyleId>{5C22544A-7EE6-4342-B048-85BDC9FD1C3A}</a:tableStyleId>
              </a:tblPr>
              <a:tblGrid>
                <a:gridCol w="1616961">
                  <a:extLst>
                    <a:ext uri="{9D8B030D-6E8A-4147-A177-3AD203B41FA5}">
                      <a16:colId xmlns:a16="http://schemas.microsoft.com/office/drawing/2014/main" val="3476508865"/>
                    </a:ext>
                  </a:extLst>
                </a:gridCol>
                <a:gridCol w="763286">
                  <a:extLst>
                    <a:ext uri="{9D8B030D-6E8A-4147-A177-3AD203B41FA5}">
                      <a16:colId xmlns:a16="http://schemas.microsoft.com/office/drawing/2014/main" val="3606172140"/>
                    </a:ext>
                  </a:extLst>
                </a:gridCol>
                <a:gridCol w="3261603">
                  <a:extLst>
                    <a:ext uri="{9D8B030D-6E8A-4147-A177-3AD203B41FA5}">
                      <a16:colId xmlns:a16="http://schemas.microsoft.com/office/drawing/2014/main" val="692837959"/>
                    </a:ext>
                  </a:extLst>
                </a:gridCol>
              </a:tblGrid>
              <a:tr h="1482381">
                <a:tc>
                  <a:txBody>
                    <a:bodyPr/>
                    <a:lstStyle/>
                    <a:p>
                      <a:pPr algn="ctr"/>
                      <a:r>
                        <a:rPr lang="en-US" sz="1800">
                          <a:solidFill>
                            <a:schemeClr val="bg1"/>
                          </a:solidFill>
                        </a:rPr>
                        <a:t>Surg 1023</a:t>
                      </a:r>
                    </a:p>
                  </a:txBody>
                  <a:tcPr marL="90389" marR="90389" marT="45195" marB="45195"/>
                </a:tc>
                <a:tc>
                  <a:txBody>
                    <a:bodyPr/>
                    <a:lstStyle/>
                    <a:p>
                      <a:pPr algn="ctr"/>
                      <a:r>
                        <a:rPr lang="en-US" sz="1800"/>
                        <a:t>10%</a:t>
                      </a:r>
                    </a:p>
                  </a:txBody>
                  <a:tcPr marL="90389" marR="90389" marT="45195" marB="45195"/>
                </a:tc>
                <a:tc>
                  <a:txBody>
                    <a:bodyPr/>
                    <a:lstStyle/>
                    <a:p>
                      <a:r>
                        <a:rPr lang="en-US" sz="1800" b="0" i="0" kern="1200">
                          <a:solidFill>
                            <a:schemeClr val="lt1"/>
                          </a:solidFill>
                          <a:effectLst/>
                          <a:latin typeface="+mn-lt"/>
                          <a:ea typeface="+mn-ea"/>
                          <a:cs typeface="+mn-cs"/>
                        </a:rPr>
                        <a:t>Reflects performance in Foundations of Sonography, including</a:t>
                      </a:r>
                      <a:br>
                        <a:rPr lang="en-US" sz="1800"/>
                      </a:br>
                      <a:r>
                        <a:rPr lang="en-US" sz="1800" b="0" i="0" kern="1200">
                          <a:solidFill>
                            <a:schemeClr val="lt1"/>
                          </a:solidFill>
                          <a:effectLst/>
                          <a:latin typeface="+mn-lt"/>
                          <a:ea typeface="+mn-ea"/>
                          <a:cs typeface="+mn-cs"/>
                        </a:rPr>
                        <a:t>professionalism, academic understanding, and lab skills.</a:t>
                      </a:r>
                      <a:endParaRPr lang="en-US" sz="1800"/>
                    </a:p>
                  </a:txBody>
                  <a:tcPr marL="90389" marR="90389" marT="45195" marB="45195"/>
                </a:tc>
                <a:extLst>
                  <a:ext uri="{0D108BD9-81ED-4DB2-BD59-A6C34878D82A}">
                    <a16:rowId xmlns:a16="http://schemas.microsoft.com/office/drawing/2014/main" val="2150571874"/>
                  </a:ext>
                </a:extLst>
              </a:tr>
              <a:tr h="1753548">
                <a:tc>
                  <a:txBody>
                    <a:bodyPr/>
                    <a:lstStyle/>
                    <a:p>
                      <a:pPr algn="ctr"/>
                      <a:r>
                        <a:rPr lang="en-US" sz="1800" b="1" dirty="0"/>
                        <a:t>Prerequisite GPA</a:t>
                      </a:r>
                    </a:p>
                  </a:txBody>
                  <a:tcPr marL="90389" marR="90389" marT="45195" marB="45195"/>
                </a:tc>
                <a:tc>
                  <a:txBody>
                    <a:bodyPr/>
                    <a:lstStyle/>
                    <a:p>
                      <a:pPr algn="ctr"/>
                      <a:r>
                        <a:rPr lang="en-US" sz="1800" b="1"/>
                        <a:t>60%</a:t>
                      </a:r>
                    </a:p>
                  </a:txBody>
                  <a:tcPr marL="90389" marR="90389" marT="45195" marB="45195"/>
                </a:tc>
                <a:tc>
                  <a:txBody>
                    <a:bodyPr/>
                    <a:lstStyle/>
                    <a:p>
                      <a:r>
                        <a:rPr lang="en-US" sz="1800" b="0" i="0" kern="1200">
                          <a:solidFill>
                            <a:schemeClr val="dk1"/>
                          </a:solidFill>
                          <a:effectLst/>
                          <a:latin typeface="+mn-lt"/>
                          <a:ea typeface="+mn-ea"/>
                          <a:cs typeface="+mn-cs"/>
                        </a:rPr>
                        <a:t>Calculated from required prerequisite courses only (e.g., A&amp;P I &amp; II,</a:t>
                      </a:r>
                      <a:br>
                        <a:rPr lang="en-US" sz="1800"/>
                      </a:br>
                      <a:r>
                        <a:rPr lang="en-US" sz="1800" b="0" i="0" kern="1200">
                          <a:solidFill>
                            <a:schemeClr val="dk1"/>
                          </a:solidFill>
                          <a:effectLst/>
                          <a:latin typeface="+mn-lt"/>
                          <a:ea typeface="+mn-ea"/>
                          <a:cs typeface="+mn-cs"/>
                        </a:rPr>
                        <a:t>College Algebra, etc.). Higher GPAs significantly strengthen ranking.</a:t>
                      </a:r>
                      <a:endParaRPr lang="en-US" sz="1800"/>
                    </a:p>
                  </a:txBody>
                  <a:tcPr marL="90389" marR="90389" marT="45195" marB="45195"/>
                </a:tc>
                <a:extLst>
                  <a:ext uri="{0D108BD9-81ED-4DB2-BD59-A6C34878D82A}">
                    <a16:rowId xmlns:a16="http://schemas.microsoft.com/office/drawing/2014/main" val="1118011764"/>
                  </a:ext>
                </a:extLst>
              </a:tr>
              <a:tr h="1211214">
                <a:tc>
                  <a:txBody>
                    <a:bodyPr/>
                    <a:lstStyle/>
                    <a:p>
                      <a:pPr algn="ctr"/>
                      <a:r>
                        <a:rPr lang="en-US" sz="1800" b="1"/>
                        <a:t>ATI TEAS Exam</a:t>
                      </a:r>
                    </a:p>
                  </a:txBody>
                  <a:tcPr marL="90389" marR="90389" marT="45195" marB="45195"/>
                </a:tc>
                <a:tc>
                  <a:txBody>
                    <a:bodyPr/>
                    <a:lstStyle/>
                    <a:p>
                      <a:pPr algn="ctr"/>
                      <a:r>
                        <a:rPr lang="en-US" sz="1800" b="1"/>
                        <a:t>30%</a:t>
                      </a:r>
                    </a:p>
                  </a:txBody>
                  <a:tcPr marL="90389" marR="90389" marT="45195" marB="45195"/>
                </a:tc>
                <a:tc>
                  <a:txBody>
                    <a:bodyPr/>
                    <a:lstStyle/>
                    <a:p>
                      <a:r>
                        <a:rPr lang="en-US" sz="1800" b="0" i="0" kern="1200" dirty="0">
                          <a:solidFill>
                            <a:schemeClr val="dk1"/>
                          </a:solidFill>
                          <a:effectLst/>
                          <a:latin typeface="+mn-lt"/>
                          <a:ea typeface="+mn-ea"/>
                          <a:cs typeface="+mn-cs"/>
                        </a:rPr>
                        <a:t>Must score 65% or higher to apply. Strong performance in</a:t>
                      </a:r>
                      <a:br>
                        <a:rPr lang="en-US" sz="1800" dirty="0"/>
                      </a:br>
                      <a:r>
                        <a:rPr lang="en-US" sz="1800" b="0" i="0" kern="1200" dirty="0">
                          <a:solidFill>
                            <a:schemeClr val="dk1"/>
                          </a:solidFill>
                          <a:effectLst/>
                          <a:latin typeface="+mn-lt"/>
                          <a:ea typeface="+mn-ea"/>
                          <a:cs typeface="+mn-cs"/>
                        </a:rPr>
                        <a:t>science and math sections improves competitiveness.</a:t>
                      </a:r>
                      <a:endParaRPr lang="en-US" sz="1800" dirty="0"/>
                    </a:p>
                  </a:txBody>
                  <a:tcPr marL="90389" marR="90389" marT="45195" marB="45195"/>
                </a:tc>
                <a:extLst>
                  <a:ext uri="{0D108BD9-81ED-4DB2-BD59-A6C34878D82A}">
                    <a16:rowId xmlns:a16="http://schemas.microsoft.com/office/drawing/2014/main" val="4036182337"/>
                  </a:ext>
                </a:extLst>
              </a:tr>
            </a:tbl>
          </a:graphicData>
        </a:graphic>
      </p:graphicFrame>
    </p:spTree>
    <p:extLst>
      <p:ext uri="{BB962C8B-B14F-4D97-AF65-F5344CB8AC3E}">
        <p14:creationId xmlns:p14="http://schemas.microsoft.com/office/powerpoint/2010/main" val="183169070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3" name="Group 62">
            <a:extLst>
              <a:ext uri="{FF2B5EF4-FFF2-40B4-BE49-F238E27FC236}">
                <a16:creationId xmlns:a16="http://schemas.microsoft.com/office/drawing/2014/main" id="{2DAE3342-9DFC-49D4-B09C-25E3107693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64" name="Freeform 5">
              <a:extLst>
                <a:ext uri="{FF2B5EF4-FFF2-40B4-BE49-F238E27FC236}">
                  <a16:creationId xmlns:a16="http://schemas.microsoft.com/office/drawing/2014/main" id="{E49E0D20-8423-4612-99A5-14AEF8F6BB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 name="Freeform 6">
              <a:extLst>
                <a:ext uri="{FF2B5EF4-FFF2-40B4-BE49-F238E27FC236}">
                  <a16:creationId xmlns:a16="http://schemas.microsoft.com/office/drawing/2014/main" id="{57C2C108-5A30-48CA-9203-56747AEB7B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7">
              <a:extLst>
                <a:ext uri="{FF2B5EF4-FFF2-40B4-BE49-F238E27FC236}">
                  <a16:creationId xmlns:a16="http://schemas.microsoft.com/office/drawing/2014/main" id="{1A343912-2EFC-408E-A862-5C9BF108DC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8">
              <a:extLst>
                <a:ext uri="{FF2B5EF4-FFF2-40B4-BE49-F238E27FC236}">
                  <a16:creationId xmlns:a16="http://schemas.microsoft.com/office/drawing/2014/main" id="{AA50D1CF-9DAE-4CF6-B829-E66CEE9D5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9">
              <a:extLst>
                <a:ext uri="{FF2B5EF4-FFF2-40B4-BE49-F238E27FC236}">
                  <a16:creationId xmlns:a16="http://schemas.microsoft.com/office/drawing/2014/main" id="{FE5799A4-0568-433E-BF41-752CF516AC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10">
              <a:extLst>
                <a:ext uri="{FF2B5EF4-FFF2-40B4-BE49-F238E27FC236}">
                  <a16:creationId xmlns:a16="http://schemas.microsoft.com/office/drawing/2014/main" id="{CDBB86ED-F16F-4C28-BDD5-72D771176F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1">
              <a:extLst>
                <a:ext uri="{FF2B5EF4-FFF2-40B4-BE49-F238E27FC236}">
                  <a16:creationId xmlns:a16="http://schemas.microsoft.com/office/drawing/2014/main" id="{3347939E-8B76-4CFC-B2EC-63A7E22783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2">
              <a:extLst>
                <a:ext uri="{FF2B5EF4-FFF2-40B4-BE49-F238E27FC236}">
                  <a16:creationId xmlns:a16="http://schemas.microsoft.com/office/drawing/2014/main" id="{FA1DD132-02E4-4CD3-B496-BFF924558A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3">
              <a:extLst>
                <a:ext uri="{FF2B5EF4-FFF2-40B4-BE49-F238E27FC236}">
                  <a16:creationId xmlns:a16="http://schemas.microsoft.com/office/drawing/2014/main" id="{710BDA52-A7D7-4E4E-9F36-EC8F983EA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4">
              <a:extLst>
                <a:ext uri="{FF2B5EF4-FFF2-40B4-BE49-F238E27FC236}">
                  <a16:creationId xmlns:a16="http://schemas.microsoft.com/office/drawing/2014/main" id="{B1BDF852-319F-42B8-9A50-7C9A9387CD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5">
              <a:extLst>
                <a:ext uri="{FF2B5EF4-FFF2-40B4-BE49-F238E27FC236}">
                  <a16:creationId xmlns:a16="http://schemas.microsoft.com/office/drawing/2014/main" id="{3AACE376-C01E-4F1F-91B7-39D0274BFE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6">
              <a:extLst>
                <a:ext uri="{FF2B5EF4-FFF2-40B4-BE49-F238E27FC236}">
                  <a16:creationId xmlns:a16="http://schemas.microsoft.com/office/drawing/2014/main" id="{7F612F4C-050E-459D-9771-ED088374A5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7">
              <a:extLst>
                <a:ext uri="{FF2B5EF4-FFF2-40B4-BE49-F238E27FC236}">
                  <a16:creationId xmlns:a16="http://schemas.microsoft.com/office/drawing/2014/main" id="{94E4211B-3E41-4905-8F4E-76811B9E57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8">
              <a:extLst>
                <a:ext uri="{FF2B5EF4-FFF2-40B4-BE49-F238E27FC236}">
                  <a16:creationId xmlns:a16="http://schemas.microsoft.com/office/drawing/2014/main" id="{6AEC87EE-0CB8-43DE-8FEB-4586A92E809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9">
              <a:extLst>
                <a:ext uri="{FF2B5EF4-FFF2-40B4-BE49-F238E27FC236}">
                  <a16:creationId xmlns:a16="http://schemas.microsoft.com/office/drawing/2014/main" id="{277C1C5D-7BDC-47E4-8B81-C3C4AE949B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20">
              <a:extLst>
                <a:ext uri="{FF2B5EF4-FFF2-40B4-BE49-F238E27FC236}">
                  <a16:creationId xmlns:a16="http://schemas.microsoft.com/office/drawing/2014/main" id="{7A2A6EF8-9768-4478-9CD3-DFA547CEFC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1">
              <a:extLst>
                <a:ext uri="{FF2B5EF4-FFF2-40B4-BE49-F238E27FC236}">
                  <a16:creationId xmlns:a16="http://schemas.microsoft.com/office/drawing/2014/main" id="{1FD9091C-E8FA-4ADA-937F-A74426ED1B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22">
              <a:extLst>
                <a:ext uri="{FF2B5EF4-FFF2-40B4-BE49-F238E27FC236}">
                  <a16:creationId xmlns:a16="http://schemas.microsoft.com/office/drawing/2014/main" id="{B69923E7-63C4-47CE-956E-09D384D4FE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23">
              <a:extLst>
                <a:ext uri="{FF2B5EF4-FFF2-40B4-BE49-F238E27FC236}">
                  <a16:creationId xmlns:a16="http://schemas.microsoft.com/office/drawing/2014/main" id="{A2576784-872E-494C-A041-0E346226B7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84" name="Group 83">
            <a:extLst>
              <a:ext uri="{FF2B5EF4-FFF2-40B4-BE49-F238E27FC236}">
                <a16:creationId xmlns:a16="http://schemas.microsoft.com/office/drawing/2014/main" id="{B54F73D8-62C2-4127-9D19-01219BBB9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85" name="Rectangle 84">
              <a:extLst>
                <a:ext uri="{FF2B5EF4-FFF2-40B4-BE49-F238E27FC236}">
                  <a16:creationId xmlns:a16="http://schemas.microsoft.com/office/drawing/2014/main" id="{CFD8CA02-9BE5-4B82-8129-6EF6184024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6" name="Isosceles Triangle 85">
              <a:extLst>
                <a:ext uri="{FF2B5EF4-FFF2-40B4-BE49-F238E27FC236}">
                  <a16:creationId xmlns:a16="http://schemas.microsoft.com/office/drawing/2014/main" id="{01515E68-030C-4313-B300-35253163D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7" name="Rectangle 86">
              <a:extLst>
                <a:ext uri="{FF2B5EF4-FFF2-40B4-BE49-F238E27FC236}">
                  <a16:creationId xmlns:a16="http://schemas.microsoft.com/office/drawing/2014/main" id="{1937725F-1DDF-4225-937E-106DBB047F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useBgFill="1">
        <p:nvSpPr>
          <p:cNvPr id="89" name="Rectangle 88">
            <a:extLst>
              <a:ext uri="{FF2B5EF4-FFF2-40B4-BE49-F238E27FC236}">
                <a16:creationId xmlns:a16="http://schemas.microsoft.com/office/drawing/2014/main" id="{C6FACE84-7774-4365-AC1F-ACC4570BD5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1" name="Group 90">
            <a:extLst>
              <a:ext uri="{FF2B5EF4-FFF2-40B4-BE49-F238E27FC236}">
                <a16:creationId xmlns:a16="http://schemas.microsoft.com/office/drawing/2014/main" id="{741BA200-5D41-4654-ACFD-2FB1BB64D1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2" name="Freeform 5">
              <a:extLst>
                <a:ext uri="{FF2B5EF4-FFF2-40B4-BE49-F238E27FC236}">
                  <a16:creationId xmlns:a16="http://schemas.microsoft.com/office/drawing/2014/main" id="{DC38EB78-113A-4B6E-849F-8EA5F94A4D9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3" name="Freeform 6">
              <a:extLst>
                <a:ext uri="{FF2B5EF4-FFF2-40B4-BE49-F238E27FC236}">
                  <a16:creationId xmlns:a16="http://schemas.microsoft.com/office/drawing/2014/main" id="{0EA35CE7-0CEF-4190-8ABE-E385D229C34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4" name="Freeform 7">
              <a:extLst>
                <a:ext uri="{FF2B5EF4-FFF2-40B4-BE49-F238E27FC236}">
                  <a16:creationId xmlns:a16="http://schemas.microsoft.com/office/drawing/2014/main" id="{1F69ABD3-4493-4A97-AE21-BCE4737E706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5" name="Freeform 8">
              <a:extLst>
                <a:ext uri="{FF2B5EF4-FFF2-40B4-BE49-F238E27FC236}">
                  <a16:creationId xmlns:a16="http://schemas.microsoft.com/office/drawing/2014/main" id="{36742CCA-B7CE-4885-A5F7-7B490A826B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6" name="Freeform 9">
              <a:extLst>
                <a:ext uri="{FF2B5EF4-FFF2-40B4-BE49-F238E27FC236}">
                  <a16:creationId xmlns:a16="http://schemas.microsoft.com/office/drawing/2014/main" id="{01EC6AAE-B704-46F6-8AEC-B4E74BD0B34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7" name="Freeform 10">
              <a:extLst>
                <a:ext uri="{FF2B5EF4-FFF2-40B4-BE49-F238E27FC236}">
                  <a16:creationId xmlns:a16="http://schemas.microsoft.com/office/drawing/2014/main" id="{65759412-8E35-4A0C-8763-24548201298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8" name="Freeform 11">
              <a:extLst>
                <a:ext uri="{FF2B5EF4-FFF2-40B4-BE49-F238E27FC236}">
                  <a16:creationId xmlns:a16="http://schemas.microsoft.com/office/drawing/2014/main" id="{248AF5F3-56F6-45F4-ABDF-15AC886688B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9" name="Freeform 12">
              <a:extLst>
                <a:ext uri="{FF2B5EF4-FFF2-40B4-BE49-F238E27FC236}">
                  <a16:creationId xmlns:a16="http://schemas.microsoft.com/office/drawing/2014/main" id="{8C10A619-C049-4090-BC32-E6B0EF6D18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0" name="Freeform 13">
              <a:extLst>
                <a:ext uri="{FF2B5EF4-FFF2-40B4-BE49-F238E27FC236}">
                  <a16:creationId xmlns:a16="http://schemas.microsoft.com/office/drawing/2014/main" id="{94A5BEFD-2CAD-4608-A38C-241CCD0423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1" name="Freeform 14">
              <a:extLst>
                <a:ext uri="{FF2B5EF4-FFF2-40B4-BE49-F238E27FC236}">
                  <a16:creationId xmlns:a16="http://schemas.microsoft.com/office/drawing/2014/main" id="{4E14C157-B445-4D53-85D5-1557AFC12CA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2" name="Freeform 15">
              <a:extLst>
                <a:ext uri="{FF2B5EF4-FFF2-40B4-BE49-F238E27FC236}">
                  <a16:creationId xmlns:a16="http://schemas.microsoft.com/office/drawing/2014/main" id="{BC601D16-9F12-4EB3-8E09-91B4759D97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3" name="Freeform 16">
              <a:extLst>
                <a:ext uri="{FF2B5EF4-FFF2-40B4-BE49-F238E27FC236}">
                  <a16:creationId xmlns:a16="http://schemas.microsoft.com/office/drawing/2014/main" id="{64D88DAF-4118-4CC2-891A-9EDC51EB38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4" name="Freeform 17">
              <a:extLst>
                <a:ext uri="{FF2B5EF4-FFF2-40B4-BE49-F238E27FC236}">
                  <a16:creationId xmlns:a16="http://schemas.microsoft.com/office/drawing/2014/main" id="{1F7B0382-D7E9-4165-89EC-583657FFC95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5" name="Freeform 18">
              <a:extLst>
                <a:ext uri="{FF2B5EF4-FFF2-40B4-BE49-F238E27FC236}">
                  <a16:creationId xmlns:a16="http://schemas.microsoft.com/office/drawing/2014/main" id="{D106ACA3-92C7-4977-8DC2-2F1B1AB1F13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6" name="Freeform 19">
              <a:extLst>
                <a:ext uri="{FF2B5EF4-FFF2-40B4-BE49-F238E27FC236}">
                  <a16:creationId xmlns:a16="http://schemas.microsoft.com/office/drawing/2014/main" id="{FBC6A6EE-A294-4890-AEBD-31F5BB50336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7" name="Freeform 20">
              <a:extLst>
                <a:ext uri="{FF2B5EF4-FFF2-40B4-BE49-F238E27FC236}">
                  <a16:creationId xmlns:a16="http://schemas.microsoft.com/office/drawing/2014/main" id="{474E8787-0D9C-495E-A087-E2D4D55A12C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8" name="Freeform 21">
              <a:extLst>
                <a:ext uri="{FF2B5EF4-FFF2-40B4-BE49-F238E27FC236}">
                  <a16:creationId xmlns:a16="http://schemas.microsoft.com/office/drawing/2014/main" id="{3B328BD9-E88B-44A7-B72E-2750A58687D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9" name="Freeform 22">
              <a:extLst>
                <a:ext uri="{FF2B5EF4-FFF2-40B4-BE49-F238E27FC236}">
                  <a16:creationId xmlns:a16="http://schemas.microsoft.com/office/drawing/2014/main" id="{6EBCDCA5-5CC7-4F18-88A7-53B15F2A17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0" name="Freeform 23">
              <a:extLst>
                <a:ext uri="{FF2B5EF4-FFF2-40B4-BE49-F238E27FC236}">
                  <a16:creationId xmlns:a16="http://schemas.microsoft.com/office/drawing/2014/main" id="{24999F28-35E8-464E-BF85-26D6302EF74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pic>
        <p:nvPicPr>
          <p:cNvPr id="59" name="Picture 58" descr="White arrows going to the red target">
            <a:extLst>
              <a:ext uri="{FF2B5EF4-FFF2-40B4-BE49-F238E27FC236}">
                <a16:creationId xmlns:a16="http://schemas.microsoft.com/office/drawing/2014/main" id="{5C05573B-D05C-6587-E521-296E81F83E6A}"/>
              </a:ext>
            </a:extLst>
          </p:cNvPr>
          <p:cNvPicPr>
            <a:picLocks noChangeAspect="1"/>
          </p:cNvPicPr>
          <p:nvPr/>
        </p:nvPicPr>
        <p:blipFill>
          <a:blip r:embed="rId2"/>
          <a:srcRect l="47996" r="12481" b="-2"/>
          <a:stretch>
            <a:fillRect/>
          </a:stretch>
        </p:blipFill>
        <p:spPr>
          <a:xfrm>
            <a:off x="20" y="227"/>
            <a:ext cx="4060675" cy="6858000"/>
          </a:xfrm>
          <a:prstGeom prst="rect">
            <a:avLst/>
          </a:prstGeom>
          <a:ln w="9525">
            <a:noFill/>
          </a:ln>
        </p:spPr>
      </p:pic>
      <p:grpSp>
        <p:nvGrpSpPr>
          <p:cNvPr id="112" name="Group 111">
            <a:extLst>
              <a:ext uri="{FF2B5EF4-FFF2-40B4-BE49-F238E27FC236}">
                <a16:creationId xmlns:a16="http://schemas.microsoft.com/office/drawing/2014/main" id="{666FC85F-3E70-47BA-8472-4AADA1C53F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70925" y="1186483"/>
            <a:ext cx="6509954" cy="4477933"/>
            <a:chOff x="807084" y="1186483"/>
            <a:chExt cx="6509954" cy="4477933"/>
          </a:xfrm>
        </p:grpSpPr>
        <p:sp>
          <p:nvSpPr>
            <p:cNvPr id="113" name="Rectangle 112">
              <a:extLst>
                <a:ext uri="{FF2B5EF4-FFF2-40B4-BE49-F238E27FC236}">
                  <a16:creationId xmlns:a16="http://schemas.microsoft.com/office/drawing/2014/main" id="{22E148A9-3A08-4D3A-A7C3-16C6FA7FE1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846" y="1186483"/>
              <a:ext cx="6508430"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Isosceles Triangle 39">
              <a:extLst>
                <a:ext uri="{FF2B5EF4-FFF2-40B4-BE49-F238E27FC236}">
                  <a16:creationId xmlns:a16="http://schemas.microsoft.com/office/drawing/2014/main" id="{C8E82BB1-B38C-4E8E-B9BC-2E10952FF5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3858445"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114">
              <a:extLst>
                <a:ext uri="{FF2B5EF4-FFF2-40B4-BE49-F238E27FC236}">
                  <a16:creationId xmlns:a16="http://schemas.microsoft.com/office/drawing/2014/main" id="{744E1A40-37FC-4989-960D-8A0C7E566E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6509954"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886BBA4-7D5A-CCCB-3550-DCD88AB0C18E}"/>
              </a:ext>
            </a:extLst>
          </p:cNvPr>
          <p:cNvSpPr>
            <a:spLocks noGrp="1"/>
          </p:cNvSpPr>
          <p:nvPr>
            <p:ph type="title"/>
          </p:nvPr>
        </p:nvSpPr>
        <p:spPr>
          <a:xfrm>
            <a:off x="4829685" y="2329981"/>
            <a:ext cx="6580204" cy="3590892"/>
          </a:xfrm>
        </p:spPr>
        <p:txBody>
          <a:bodyPr vert="horz" lIns="228600" tIns="228600" rIns="228600" bIns="0" rtlCol="0" anchor="b">
            <a:normAutofit fontScale="90000"/>
          </a:bodyPr>
          <a:lstStyle/>
          <a:p>
            <a:pPr>
              <a:lnSpc>
                <a:spcPct val="80000"/>
              </a:lnSpc>
            </a:pPr>
            <a:br>
              <a:rPr lang="en-US" sz="2200" b="0" i="0" dirty="0">
                <a:solidFill>
                  <a:srgbClr val="222222"/>
                </a:solidFill>
                <a:effectLst/>
                <a:latin typeface="YAD1aU3sLnI_0"/>
              </a:rPr>
            </a:br>
            <a:br>
              <a:rPr lang="en-US" sz="2200" b="0" i="0" dirty="0">
                <a:solidFill>
                  <a:srgbClr val="222222"/>
                </a:solidFill>
                <a:effectLst/>
                <a:latin typeface="YAD1aU3sLnI_0"/>
              </a:rPr>
            </a:br>
            <a:r>
              <a:rPr lang="en-US" sz="2700" b="0" i="0" dirty="0">
                <a:solidFill>
                  <a:srgbClr val="222222"/>
                </a:solidFill>
                <a:effectLst/>
                <a:latin typeface="YAD1aU3sLnI_0"/>
              </a:rPr>
              <a:t>All applicants are ranked according to their total weighted admission score (out of 100).</a:t>
            </a:r>
            <a:br>
              <a:rPr lang="en-US" sz="2700" b="0" i="0" dirty="0">
                <a:solidFill>
                  <a:srgbClr val="222222"/>
                </a:solidFill>
                <a:effectLst/>
                <a:latin typeface="YAD1aU3sLnI_0"/>
              </a:rPr>
            </a:br>
            <a:r>
              <a:rPr lang="en-US" sz="2700" b="0" i="0" dirty="0">
                <a:solidFill>
                  <a:srgbClr val="222222"/>
                </a:solidFill>
                <a:effectLst/>
                <a:latin typeface="YAD1aU3sLnI_0"/>
              </a:rPr>
              <a:t>Top-ranking applicants are offered seats based on available clinical site capacity.</a:t>
            </a:r>
            <a:br>
              <a:rPr lang="en-US" sz="2700" b="0" i="0" dirty="0">
                <a:solidFill>
                  <a:srgbClr val="222222"/>
                </a:solidFill>
                <a:effectLst/>
                <a:latin typeface="YAD1aU3sLnI_0"/>
              </a:rPr>
            </a:br>
            <a:r>
              <a:rPr lang="en-US" sz="2700" b="0" i="0" dirty="0">
                <a:solidFill>
                  <a:srgbClr val="222222"/>
                </a:solidFill>
                <a:effectLst/>
                <a:latin typeface="YAD1aU3sLnI_0"/>
              </a:rPr>
              <a:t>If a selected applicant declines or becomes ineligible, the next highest-ranked applicant is offered the seat.</a:t>
            </a:r>
            <a:br>
              <a:rPr lang="en-US" sz="2700" b="0" i="0" dirty="0">
                <a:solidFill>
                  <a:srgbClr val="222222"/>
                </a:solidFill>
                <a:effectLst/>
                <a:latin typeface="YAD1aU3sLnI_0"/>
              </a:rPr>
            </a:br>
            <a:r>
              <a:rPr lang="en-US" sz="2700" b="0" i="0" dirty="0">
                <a:solidFill>
                  <a:srgbClr val="222222"/>
                </a:solidFill>
                <a:effectLst/>
                <a:latin typeface="YAD1aU3sLnI_0"/>
              </a:rPr>
              <a:t>Final selection decisions are made after fall grades post and TEAS results are verified.</a:t>
            </a:r>
            <a:br>
              <a:rPr lang="en-US" sz="2700" b="0" i="0" dirty="0">
                <a:solidFill>
                  <a:srgbClr val="222222"/>
                </a:solidFill>
                <a:effectLst/>
                <a:latin typeface="YAD1aU3sLnI_0"/>
              </a:rPr>
            </a:br>
            <a:r>
              <a:rPr lang="en-US" sz="2700" b="0" i="0" dirty="0">
                <a:solidFill>
                  <a:srgbClr val="222222"/>
                </a:solidFill>
                <a:effectLst/>
                <a:latin typeface="YAD1aU3sLnI_0"/>
              </a:rPr>
              <a:t>Notifications of acceptance or denial are sent before the end of October.</a:t>
            </a:r>
            <a:br>
              <a:rPr lang="en-US" sz="2200" dirty="0"/>
            </a:br>
            <a:br>
              <a:rPr lang="en-US" sz="3000" dirty="0"/>
            </a:br>
            <a:br>
              <a:rPr lang="en-US" sz="2700" dirty="0"/>
            </a:br>
            <a:endParaRPr lang="en-US" sz="2700" dirty="0"/>
          </a:p>
        </p:txBody>
      </p:sp>
      <p:sp>
        <p:nvSpPr>
          <p:cNvPr id="4" name="TextBox 3">
            <a:extLst>
              <a:ext uri="{FF2B5EF4-FFF2-40B4-BE49-F238E27FC236}">
                <a16:creationId xmlns:a16="http://schemas.microsoft.com/office/drawing/2014/main" id="{445925F8-CB8C-F13A-72E1-9C9FFD230828}"/>
              </a:ext>
            </a:extLst>
          </p:cNvPr>
          <p:cNvSpPr txBox="1"/>
          <p:nvPr/>
        </p:nvSpPr>
        <p:spPr>
          <a:xfrm>
            <a:off x="6910873" y="1429799"/>
            <a:ext cx="3893347" cy="400110"/>
          </a:xfrm>
          <a:prstGeom prst="rect">
            <a:avLst/>
          </a:prstGeom>
          <a:noFill/>
        </p:spPr>
        <p:txBody>
          <a:bodyPr wrap="square" rtlCol="0">
            <a:spAutoFit/>
          </a:bodyPr>
          <a:lstStyle/>
          <a:p>
            <a:r>
              <a:rPr lang="en-US" sz="2000" b="1" dirty="0">
                <a:solidFill>
                  <a:schemeClr val="bg1"/>
                </a:solidFill>
              </a:rPr>
              <a:t>Selection Process</a:t>
            </a:r>
          </a:p>
        </p:txBody>
      </p:sp>
    </p:spTree>
    <p:extLst>
      <p:ext uri="{BB962C8B-B14F-4D97-AF65-F5344CB8AC3E}">
        <p14:creationId xmlns:p14="http://schemas.microsoft.com/office/powerpoint/2010/main" val="891928324"/>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DAE558A-A26C-F142-DBFF-EE9C6776DC18}"/>
              </a:ext>
            </a:extLst>
          </p:cNvPr>
          <p:cNvSpPr>
            <a:spLocks noGrp="1"/>
          </p:cNvSpPr>
          <p:nvPr>
            <p:ph type="title"/>
          </p:nvPr>
        </p:nvSpPr>
        <p:spPr>
          <a:xfrm>
            <a:off x="2880485" y="841375"/>
            <a:ext cx="6230857" cy="1230570"/>
          </a:xfrm>
        </p:spPr>
        <p:txBody>
          <a:bodyPr anchor="t">
            <a:normAutofit fontScale="90000"/>
          </a:bodyPr>
          <a:lstStyle/>
          <a:p>
            <a:pPr algn="l"/>
            <a:r>
              <a:rPr lang="en-US" sz="3600" b="1" dirty="0">
                <a:solidFill>
                  <a:schemeClr val="accent1"/>
                </a:solidFill>
              </a:rPr>
              <a:t>Surgical Technology Program Applications</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E0C4490B-BA6A-BC71-7A71-BEAC0EC5FDA9}"/>
              </a:ext>
            </a:extLst>
          </p:cNvPr>
          <p:cNvSpPr>
            <a:spLocks noGrp="1"/>
          </p:cNvSpPr>
          <p:nvPr>
            <p:ph idx="1"/>
          </p:nvPr>
        </p:nvSpPr>
        <p:spPr>
          <a:xfrm>
            <a:off x="2880487" y="2249046"/>
            <a:ext cx="8005000" cy="3802762"/>
          </a:xfrm>
        </p:spPr>
        <p:txBody>
          <a:bodyPr anchor="t">
            <a:normAutofit/>
          </a:bodyPr>
          <a:lstStyle/>
          <a:p>
            <a:pPr algn="l">
              <a:buFont typeface="Arial" panose="020B0604020202020204" pitchFamily="34" charset="0"/>
              <a:buChar char="•"/>
            </a:pPr>
            <a:r>
              <a:rPr lang="en-US" sz="2400" b="0" i="0" dirty="0">
                <a:solidFill>
                  <a:srgbClr val="222222"/>
                </a:solidFill>
                <a:effectLst/>
                <a:latin typeface="YAD1aU3sLnI_0"/>
              </a:rPr>
              <a:t>Application Timeline</a:t>
            </a:r>
            <a:endParaRPr lang="en-US" sz="2400" dirty="0">
              <a:solidFill>
                <a:srgbClr val="222222"/>
              </a:solidFill>
              <a:effectLst/>
              <a:latin typeface="YAD1aU3sLnI_0"/>
            </a:endParaRPr>
          </a:p>
          <a:p>
            <a:pPr marL="742950" lvl="1" indent="-285750" algn="l">
              <a:buFont typeface="Arial" panose="020B0604020202020204" pitchFamily="34" charset="0"/>
              <a:buChar char="•"/>
            </a:pPr>
            <a:r>
              <a:rPr lang="en-US" sz="2400" b="0" i="0" dirty="0">
                <a:solidFill>
                  <a:srgbClr val="222222"/>
                </a:solidFill>
                <a:effectLst/>
                <a:latin typeface="YAD1aU3sLnI_0"/>
              </a:rPr>
              <a:t>Applications accepted once per year – Fall semester only</a:t>
            </a:r>
            <a:endParaRPr lang="en-US" sz="2400" dirty="0">
              <a:solidFill>
                <a:srgbClr val="222222"/>
              </a:solidFill>
              <a:effectLst/>
              <a:latin typeface="YAD1aU3sLnI_0"/>
            </a:endParaRPr>
          </a:p>
          <a:p>
            <a:pPr marL="742950" lvl="1" indent="-285750" algn="l">
              <a:buFont typeface="Arial" panose="020B0604020202020204" pitchFamily="34" charset="0"/>
              <a:buChar char="•"/>
            </a:pPr>
            <a:r>
              <a:rPr lang="en-US" sz="2400" b="0" i="0" dirty="0">
                <a:solidFill>
                  <a:srgbClr val="222222"/>
                </a:solidFill>
                <a:effectLst/>
                <a:latin typeface="YAD1aU3sLnI_0"/>
              </a:rPr>
              <a:t>Application period: October 2 – October 16</a:t>
            </a:r>
            <a:endParaRPr lang="en-US" sz="2400" dirty="0">
              <a:solidFill>
                <a:srgbClr val="222222"/>
              </a:solidFill>
              <a:effectLst/>
              <a:latin typeface="YAD1aU3sLnI_0"/>
            </a:endParaRPr>
          </a:p>
          <a:p>
            <a:pPr marL="742950" lvl="1" indent="-285750" algn="l">
              <a:buFont typeface="Arial" panose="020B0604020202020204" pitchFamily="34" charset="0"/>
              <a:buChar char="•"/>
            </a:pPr>
            <a:r>
              <a:rPr lang="en-US" sz="2400" b="0" i="0" dirty="0">
                <a:solidFill>
                  <a:srgbClr val="222222"/>
                </a:solidFill>
                <a:effectLst/>
                <a:latin typeface="YAD1aU3sLnI_0"/>
              </a:rPr>
              <a:t>Notifications: Sent end of October</a:t>
            </a:r>
          </a:p>
          <a:p>
            <a:pPr marL="742950" lvl="1" indent="-285750" algn="l">
              <a:buFont typeface="Arial" panose="020B0604020202020204" pitchFamily="34" charset="0"/>
              <a:buChar char="•"/>
            </a:pPr>
            <a:r>
              <a:rPr lang="en-US" sz="2400" b="0" i="0" dirty="0">
                <a:solidFill>
                  <a:srgbClr val="222222"/>
                </a:solidFill>
                <a:effectLst/>
                <a:latin typeface="YAD1aU3sLnI_0"/>
              </a:rPr>
              <a:t>Classes begin: Spring semester (January)</a:t>
            </a:r>
            <a:endParaRPr lang="en-US" sz="2400" dirty="0">
              <a:solidFill>
                <a:srgbClr val="222222"/>
              </a:solidFill>
              <a:effectLst/>
              <a:latin typeface="YAD1aU3sLnI_0"/>
            </a:endParaRPr>
          </a:p>
          <a:p>
            <a:pPr marL="0" indent="0" algn="l">
              <a:buNone/>
            </a:pPr>
            <a:endParaRPr lang="en-US" dirty="0">
              <a:solidFill>
                <a:srgbClr val="222222"/>
              </a:solidFill>
              <a:effectLst/>
              <a:latin typeface="YAD1aU3sLnI_0"/>
            </a:endParaRPr>
          </a:p>
        </p:txBody>
      </p:sp>
    </p:spTree>
    <p:extLst>
      <p:ext uri="{BB962C8B-B14F-4D97-AF65-F5344CB8AC3E}">
        <p14:creationId xmlns:p14="http://schemas.microsoft.com/office/powerpoint/2010/main" val="2419852829"/>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65" name="Rectangle 64">
            <a:extLst>
              <a:ext uri="{FF2B5EF4-FFF2-40B4-BE49-F238E27FC236}">
                <a16:creationId xmlns:a16="http://schemas.microsoft.com/office/drawing/2014/main" id="{29831267-5CAE-41B8-A1CC-66FE1628A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437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 name="Group 66">
            <a:extLst>
              <a:ext uri="{FF2B5EF4-FFF2-40B4-BE49-F238E27FC236}">
                <a16:creationId xmlns:a16="http://schemas.microsoft.com/office/drawing/2014/main" id="{379EE808-85F9-455B-B8F9-FBE90075F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8" name="Freeform 5">
              <a:extLst>
                <a:ext uri="{FF2B5EF4-FFF2-40B4-BE49-F238E27FC236}">
                  <a16:creationId xmlns:a16="http://schemas.microsoft.com/office/drawing/2014/main" id="{C89DCC09-ED44-478A-8F79-A02EBAF7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6">
              <a:extLst>
                <a:ext uri="{FF2B5EF4-FFF2-40B4-BE49-F238E27FC236}">
                  <a16:creationId xmlns:a16="http://schemas.microsoft.com/office/drawing/2014/main" id="{8E2E2454-5C03-4173-B8FE-1AB94658D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7">
              <a:extLst>
                <a:ext uri="{FF2B5EF4-FFF2-40B4-BE49-F238E27FC236}">
                  <a16:creationId xmlns:a16="http://schemas.microsoft.com/office/drawing/2014/main" id="{2E8C684E-09F3-4317-A7D3-3D18C3593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8">
              <a:extLst>
                <a:ext uri="{FF2B5EF4-FFF2-40B4-BE49-F238E27FC236}">
                  <a16:creationId xmlns:a16="http://schemas.microsoft.com/office/drawing/2014/main" id="{C5505EC4-4943-4963-98E8-69AF3FDF0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9">
              <a:extLst>
                <a:ext uri="{FF2B5EF4-FFF2-40B4-BE49-F238E27FC236}">
                  <a16:creationId xmlns:a16="http://schemas.microsoft.com/office/drawing/2014/main" id="{4562C7B8-8AFB-4DDB-B72F-284990D5C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0">
              <a:extLst>
                <a:ext uri="{FF2B5EF4-FFF2-40B4-BE49-F238E27FC236}">
                  <a16:creationId xmlns:a16="http://schemas.microsoft.com/office/drawing/2014/main" id="{C3443E48-282C-4250-A466-0EC71FB9E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1">
              <a:extLst>
                <a:ext uri="{FF2B5EF4-FFF2-40B4-BE49-F238E27FC236}">
                  <a16:creationId xmlns:a16="http://schemas.microsoft.com/office/drawing/2014/main" id="{E1DA5A47-4EF3-4987-A0B2-0D48C03004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2">
              <a:extLst>
                <a:ext uri="{FF2B5EF4-FFF2-40B4-BE49-F238E27FC236}">
                  <a16:creationId xmlns:a16="http://schemas.microsoft.com/office/drawing/2014/main" id="{B97C0249-6965-4479-85DD-65D339807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13">
              <a:extLst>
                <a:ext uri="{FF2B5EF4-FFF2-40B4-BE49-F238E27FC236}">
                  <a16:creationId xmlns:a16="http://schemas.microsoft.com/office/drawing/2014/main" id="{593CC77F-968A-4E39-A274-8278279149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14">
              <a:extLst>
                <a:ext uri="{FF2B5EF4-FFF2-40B4-BE49-F238E27FC236}">
                  <a16:creationId xmlns:a16="http://schemas.microsoft.com/office/drawing/2014/main" id="{1238E5CF-CAEC-4B5C-9DB6-A40F03FB3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15">
              <a:extLst>
                <a:ext uri="{FF2B5EF4-FFF2-40B4-BE49-F238E27FC236}">
                  <a16:creationId xmlns:a16="http://schemas.microsoft.com/office/drawing/2014/main" id="{BBD96636-6E63-4D65-A35C-92653FC48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16">
              <a:extLst>
                <a:ext uri="{FF2B5EF4-FFF2-40B4-BE49-F238E27FC236}">
                  <a16:creationId xmlns:a16="http://schemas.microsoft.com/office/drawing/2014/main" id="{8D56D53D-1432-4D95-B0DD-3799916FD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17">
              <a:extLst>
                <a:ext uri="{FF2B5EF4-FFF2-40B4-BE49-F238E27FC236}">
                  <a16:creationId xmlns:a16="http://schemas.microsoft.com/office/drawing/2014/main" id="{415107AD-3A21-4847-8F6C-C406292763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1" name="Freeform 18">
              <a:extLst>
                <a:ext uri="{FF2B5EF4-FFF2-40B4-BE49-F238E27FC236}">
                  <a16:creationId xmlns:a16="http://schemas.microsoft.com/office/drawing/2014/main" id="{74B4AC16-93AF-4037-B469-BD1BAB95C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19">
              <a:extLst>
                <a:ext uri="{FF2B5EF4-FFF2-40B4-BE49-F238E27FC236}">
                  <a16:creationId xmlns:a16="http://schemas.microsoft.com/office/drawing/2014/main" id="{57AEC385-0F84-4743-A483-0E9711446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20">
              <a:extLst>
                <a:ext uri="{FF2B5EF4-FFF2-40B4-BE49-F238E27FC236}">
                  <a16:creationId xmlns:a16="http://schemas.microsoft.com/office/drawing/2014/main" id="{90B47478-85F0-4BCA-9C98-48B633FD5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21">
              <a:extLst>
                <a:ext uri="{FF2B5EF4-FFF2-40B4-BE49-F238E27FC236}">
                  <a16:creationId xmlns:a16="http://schemas.microsoft.com/office/drawing/2014/main" id="{C8F8E9C6-76DE-42DF-9CD7-B9789CDE1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22">
              <a:extLst>
                <a:ext uri="{FF2B5EF4-FFF2-40B4-BE49-F238E27FC236}">
                  <a16:creationId xmlns:a16="http://schemas.microsoft.com/office/drawing/2014/main" id="{660FFC41-5F89-4B42-913F-7FB178063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23">
              <a:extLst>
                <a:ext uri="{FF2B5EF4-FFF2-40B4-BE49-F238E27FC236}">
                  <a16:creationId xmlns:a16="http://schemas.microsoft.com/office/drawing/2014/main" id="{1B956442-7A16-4B5B-908F-D69FC0A93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24">
              <a:extLst>
                <a:ext uri="{FF2B5EF4-FFF2-40B4-BE49-F238E27FC236}">
                  <a16:creationId xmlns:a16="http://schemas.microsoft.com/office/drawing/2014/main" id="{B54D797E-632B-4287-907B-A96D2CCBF4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25">
              <a:extLst>
                <a:ext uri="{FF2B5EF4-FFF2-40B4-BE49-F238E27FC236}">
                  <a16:creationId xmlns:a16="http://schemas.microsoft.com/office/drawing/2014/main" id="{BF7D9703-D82B-498D-AA68-475F298FA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0" name="Group 89">
            <a:extLst>
              <a:ext uri="{FF2B5EF4-FFF2-40B4-BE49-F238E27FC236}">
                <a16:creationId xmlns:a16="http://schemas.microsoft.com/office/drawing/2014/main" id="{F8D580F2-1EDA-4B5F-98EB-EF8F18E9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91" name="Rectangle 90">
              <a:extLst>
                <a:ext uri="{FF2B5EF4-FFF2-40B4-BE49-F238E27FC236}">
                  <a16:creationId xmlns:a16="http://schemas.microsoft.com/office/drawing/2014/main" id="{E0F2EADF-2A67-482F-B290-DED5172BB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2" name="Isosceles Triangle 22">
              <a:extLst>
                <a:ext uri="{FF2B5EF4-FFF2-40B4-BE49-F238E27FC236}">
                  <a16:creationId xmlns:a16="http://schemas.microsoft.com/office/drawing/2014/main" id="{39BCFDA0-B04D-4835-A135-02F8969F3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3" name="Rectangle 92">
              <a:extLst>
                <a:ext uri="{FF2B5EF4-FFF2-40B4-BE49-F238E27FC236}">
                  <a16:creationId xmlns:a16="http://schemas.microsoft.com/office/drawing/2014/main" id="{6DD3C0B8-C176-40C2-93F5-670E2BAC7D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2111BF83-769A-83B6-B6F2-11AFCE6E1373}"/>
              </a:ext>
            </a:extLst>
          </p:cNvPr>
          <p:cNvSpPr>
            <a:spLocks noGrp="1"/>
          </p:cNvSpPr>
          <p:nvPr>
            <p:ph type="title"/>
          </p:nvPr>
        </p:nvSpPr>
        <p:spPr>
          <a:xfrm>
            <a:off x="888631" y="2349925"/>
            <a:ext cx="3498979" cy="2456442"/>
          </a:xfrm>
        </p:spPr>
        <p:txBody>
          <a:bodyPr vert="horz" lIns="228600" tIns="228600" rIns="228600" bIns="228600" rtlCol="0" anchor="ctr">
            <a:normAutofit/>
          </a:bodyPr>
          <a:lstStyle/>
          <a:p>
            <a:r>
              <a:rPr lang="en-US" sz="3700" b="1" dirty="0"/>
              <a:t>Surgical Technology Program Application</a:t>
            </a:r>
          </a:p>
        </p:txBody>
      </p:sp>
      <p:sp>
        <p:nvSpPr>
          <p:cNvPr id="4" name="TextBox 3">
            <a:extLst>
              <a:ext uri="{FF2B5EF4-FFF2-40B4-BE49-F238E27FC236}">
                <a16:creationId xmlns:a16="http://schemas.microsoft.com/office/drawing/2014/main" id="{32D98289-A423-4D23-A4ED-645CE7BE802B}"/>
              </a:ext>
            </a:extLst>
          </p:cNvPr>
          <p:cNvSpPr txBox="1"/>
          <p:nvPr/>
        </p:nvSpPr>
        <p:spPr>
          <a:xfrm>
            <a:off x="5118447" y="803186"/>
            <a:ext cx="6281873" cy="5248622"/>
          </a:xfrm>
          <a:prstGeom prst="rect">
            <a:avLst/>
          </a:prstGeom>
        </p:spPr>
        <p:txBody>
          <a:bodyPr vert="horz" lIns="91440" tIns="45720" rIns="91440" bIns="45720" rtlCol="0" anchor="ctr">
            <a:normAutofit/>
          </a:bodyPr>
          <a:lstStyle/>
          <a:p>
            <a:pPr indent="-228600" defTabSz="914400">
              <a:lnSpc>
                <a:spcPct val="110000"/>
              </a:lnSpc>
              <a:spcAft>
                <a:spcPts val="600"/>
              </a:spcAft>
              <a:buClr>
                <a:schemeClr val="accent1"/>
              </a:buClr>
              <a:buSzPct val="110000"/>
              <a:buFont typeface="Wingdings" panose="05000000000000000000" pitchFamily="2" charset="2"/>
              <a:buChar char="§"/>
            </a:pPr>
            <a:r>
              <a:rPr lang="en-US" sz="1500" b="0" i="0"/>
              <a:t>Prerequisite Completion</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All prerequisite courses must be completed with a</a:t>
            </a:r>
            <a:br>
              <a:rPr lang="en-US" sz="1500" b="1" i="0"/>
            </a:br>
            <a:r>
              <a:rPr lang="en-US" sz="1500" b="0" i="0"/>
              <a:t>minimum grade of “C” or higher.</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Students may apply while enrolled in final prerequisite</a:t>
            </a:r>
            <a:br>
              <a:rPr lang="en-US" sz="1500" b="1" i="0"/>
            </a:br>
            <a:r>
              <a:rPr lang="en-US" sz="1500" b="0" i="0"/>
              <a:t>courses, but must pass them before the end of the fall</a:t>
            </a:r>
            <a:br>
              <a:rPr lang="en-US" sz="1500" b="1" i="0"/>
            </a:br>
            <a:r>
              <a:rPr lang="en-US" sz="1500" b="0" i="0"/>
              <a:t>semester to remain eligible.</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Minimum prerequisite GPA: 3.0</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Calculated from required courses only (e.g., Anatomy &amp;</a:t>
            </a:r>
            <a:br>
              <a:rPr lang="en-US" sz="1500" b="0" i="0"/>
            </a:br>
            <a:r>
              <a:rPr lang="en-US" sz="1500" b="0" i="0"/>
              <a:t>Physiology I &amp; II, College Algebra, etc.)</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Accounts for 60% of the total admission score</a:t>
            </a:r>
          </a:p>
          <a:p>
            <a:pPr marL="742950" lvl="1" indent="-228600" defTabSz="914400">
              <a:lnSpc>
                <a:spcPct val="110000"/>
              </a:lnSpc>
              <a:spcAft>
                <a:spcPts val="600"/>
              </a:spcAft>
              <a:buClr>
                <a:schemeClr val="accent1"/>
              </a:buClr>
              <a:buSzPct val="110000"/>
              <a:buFont typeface="Wingdings" panose="05000000000000000000" pitchFamily="2" charset="2"/>
              <a:buChar char="§"/>
            </a:pPr>
            <a:r>
              <a:rPr lang="en-US" sz="1500" b="0" i="0"/>
              <a:t>BRCC is retake-and-replace</a:t>
            </a:r>
          </a:p>
          <a:p>
            <a:pPr marL="1143000" lvl="2" indent="-228600" defTabSz="914400">
              <a:lnSpc>
                <a:spcPct val="110000"/>
              </a:lnSpc>
              <a:spcAft>
                <a:spcPts val="600"/>
              </a:spcAft>
              <a:buClr>
                <a:schemeClr val="accent1"/>
              </a:buClr>
              <a:buSzPct val="110000"/>
              <a:buFont typeface="Wingdings" panose="05000000000000000000" pitchFamily="2" charset="2"/>
              <a:buChar char="§"/>
            </a:pPr>
            <a:r>
              <a:rPr lang="en-US" sz="1500" b="0" i="0"/>
              <a:t>You may retake a class for which you wish to make a</a:t>
            </a:r>
            <a:br>
              <a:rPr lang="en-US" sz="1500" b="0" i="0"/>
            </a:br>
            <a:r>
              <a:rPr lang="en-US" sz="1500" b="0" i="0"/>
              <a:t>better grade. The latest grade is the grade of record,</a:t>
            </a:r>
            <a:br>
              <a:rPr lang="en-US" sz="1500" b="0" i="0"/>
            </a:br>
            <a:r>
              <a:rPr lang="en-US" sz="1500" b="0" i="0"/>
              <a:t>whether it is a better grade or worse.</a:t>
            </a:r>
          </a:p>
        </p:txBody>
      </p:sp>
    </p:spTree>
    <p:extLst>
      <p:ext uri="{BB962C8B-B14F-4D97-AF65-F5344CB8AC3E}">
        <p14:creationId xmlns:p14="http://schemas.microsoft.com/office/powerpoint/2010/main" val="103999546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831267-5CAE-41B8-A1CC-66FE1628A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437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79EE808-85F9-455B-B8F9-FBE90075F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89DCC09-ED44-478A-8F79-A02EBAF7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8E2E2454-5C03-4173-B8FE-1AB94658D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2E8C684E-09F3-4317-A7D3-3D18C3593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C5505EC4-4943-4963-98E8-69AF3FDF0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4562C7B8-8AFB-4DDB-B72F-284990D5C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C3443E48-282C-4250-A466-0EC71FB9E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E1DA5A47-4EF3-4987-A0B2-0D48C03004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B97C0249-6965-4479-85DD-65D339807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593CC77F-968A-4E39-A274-8278279149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1238E5CF-CAEC-4B5C-9DB6-A40F03FB3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BD96636-6E63-4D65-A35C-92653FC48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8D56D53D-1432-4D95-B0DD-3799916FD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15107AD-3A21-4847-8F6C-C406292763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74B4AC16-93AF-4037-B469-BD1BAB95C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57AEC385-0F84-4743-A483-0E9711446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90B47478-85F0-4BCA-9C98-48B633FD5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C8F8E9C6-76DE-42DF-9CD7-B9789CDE1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660FFC41-5F89-4B42-913F-7FB178063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1B956442-7A16-4B5B-908F-D69FC0A93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B54D797E-632B-4287-907B-A96D2CCBF4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BF7D9703-D82B-498D-AA68-475F298FA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3" name="Group 32">
            <a:extLst>
              <a:ext uri="{FF2B5EF4-FFF2-40B4-BE49-F238E27FC236}">
                <a16:creationId xmlns:a16="http://schemas.microsoft.com/office/drawing/2014/main" id="{F8D580F2-1EDA-4B5F-98EB-EF8F18E9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E0F2EADF-2A67-482F-B290-DED5172BB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5" name="Isosceles Triangle 22">
              <a:extLst>
                <a:ext uri="{FF2B5EF4-FFF2-40B4-BE49-F238E27FC236}">
                  <a16:creationId xmlns:a16="http://schemas.microsoft.com/office/drawing/2014/main" id="{39BCFDA0-B04D-4835-A135-02F8969F3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6" name="Rectangle 35">
              <a:extLst>
                <a:ext uri="{FF2B5EF4-FFF2-40B4-BE49-F238E27FC236}">
                  <a16:creationId xmlns:a16="http://schemas.microsoft.com/office/drawing/2014/main" id="{6DD3C0B8-C176-40C2-93F5-670E2BAC7D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8D8709F6-FEF5-18C3-F320-F2489972D462}"/>
              </a:ext>
            </a:extLst>
          </p:cNvPr>
          <p:cNvSpPr>
            <a:spLocks noGrp="1"/>
          </p:cNvSpPr>
          <p:nvPr>
            <p:ph type="title"/>
          </p:nvPr>
        </p:nvSpPr>
        <p:spPr>
          <a:xfrm>
            <a:off x="888631" y="2349925"/>
            <a:ext cx="3498979" cy="2456442"/>
          </a:xfrm>
        </p:spPr>
        <p:txBody>
          <a:bodyPr>
            <a:normAutofit fontScale="90000"/>
          </a:bodyPr>
          <a:lstStyle/>
          <a:p>
            <a:r>
              <a:rPr lang="en-US" b="1" dirty="0"/>
              <a:t>Surgical Technology</a:t>
            </a:r>
            <a:br>
              <a:rPr lang="en-US" b="1" dirty="0"/>
            </a:br>
            <a:r>
              <a:rPr lang="en-US" b="1" dirty="0"/>
              <a:t>Program Application</a:t>
            </a:r>
          </a:p>
        </p:txBody>
      </p:sp>
      <p:sp>
        <p:nvSpPr>
          <p:cNvPr id="4" name="Rectangle 1">
            <a:extLst>
              <a:ext uri="{FF2B5EF4-FFF2-40B4-BE49-F238E27FC236}">
                <a16:creationId xmlns:a16="http://schemas.microsoft.com/office/drawing/2014/main" id="{A1AED65A-EE44-99F5-EF1C-F199BC6DE599}"/>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AutoShape 2" descr="sonography Fill outline color icon">
            <a:extLst>
              <a:ext uri="{FF2B5EF4-FFF2-40B4-BE49-F238E27FC236}">
                <a16:creationId xmlns:a16="http://schemas.microsoft.com/office/drawing/2014/main" id="{974BB560-1172-7F2A-A387-70D47E2A3840}"/>
              </a:ext>
            </a:extLst>
          </p:cNvPr>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4">
            <a:extLst>
              <a:ext uri="{FF2B5EF4-FFF2-40B4-BE49-F238E27FC236}">
                <a16:creationId xmlns:a16="http://schemas.microsoft.com/office/drawing/2014/main" id="{6200F70B-F548-9F64-800C-E98EC9187F3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 name="AutoShape 5" descr="sonography Fill outline color icon">
            <a:extLst>
              <a:ext uri="{FF2B5EF4-FFF2-40B4-BE49-F238E27FC236}">
                <a16:creationId xmlns:a16="http://schemas.microsoft.com/office/drawing/2014/main" id="{08F723FF-5D52-23BC-9846-DEC05551FB08}"/>
              </a:ext>
            </a:extLst>
          </p:cNvPr>
          <p:cNvSpPr>
            <a:spLocks noChangeAspect="1" noChangeArrowheads="1"/>
          </p:cNvSpPr>
          <p:nvPr/>
        </p:nvSpPr>
        <p:spPr bwMode="auto">
          <a:xfrm>
            <a:off x="0" y="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TextBox 36">
            <a:extLst>
              <a:ext uri="{FF2B5EF4-FFF2-40B4-BE49-F238E27FC236}">
                <a16:creationId xmlns:a16="http://schemas.microsoft.com/office/drawing/2014/main" id="{835F8016-204D-FB7C-5078-B5B460AE68B7}"/>
              </a:ext>
            </a:extLst>
          </p:cNvPr>
          <p:cNvSpPr txBox="1"/>
          <p:nvPr/>
        </p:nvSpPr>
        <p:spPr>
          <a:xfrm>
            <a:off x="5354640" y="827088"/>
            <a:ext cx="5857874" cy="461665"/>
          </a:xfrm>
          <a:prstGeom prst="rect">
            <a:avLst/>
          </a:prstGeom>
          <a:noFill/>
        </p:spPr>
        <p:txBody>
          <a:bodyPr wrap="square" rtlCol="0">
            <a:spAutoFit/>
          </a:bodyPr>
          <a:lstStyle/>
          <a:p>
            <a:r>
              <a:rPr lang="en-US" sz="2400" b="1" dirty="0"/>
              <a:t>ATI TEAS Exam</a:t>
            </a:r>
          </a:p>
        </p:txBody>
      </p:sp>
      <p:sp>
        <p:nvSpPr>
          <p:cNvPr id="38" name="TextBox 37">
            <a:extLst>
              <a:ext uri="{FF2B5EF4-FFF2-40B4-BE49-F238E27FC236}">
                <a16:creationId xmlns:a16="http://schemas.microsoft.com/office/drawing/2014/main" id="{93D656ED-8FAE-A744-9C21-228C3336991A}"/>
              </a:ext>
            </a:extLst>
          </p:cNvPr>
          <p:cNvSpPr txBox="1"/>
          <p:nvPr/>
        </p:nvSpPr>
        <p:spPr>
          <a:xfrm>
            <a:off x="5354638" y="1699589"/>
            <a:ext cx="5948361" cy="5078313"/>
          </a:xfrm>
          <a:prstGeom prst="rect">
            <a:avLst/>
          </a:prstGeom>
          <a:noFill/>
        </p:spPr>
        <p:txBody>
          <a:bodyPr wrap="square" rtlCol="0">
            <a:spAutoFit/>
          </a:bodyPr>
          <a:lstStyle/>
          <a:p>
            <a:pPr algn="l">
              <a:buFont typeface="Arial" panose="020B0604020202020204" pitchFamily="34" charset="0"/>
              <a:buChar char="•"/>
            </a:pPr>
            <a:r>
              <a:rPr lang="en-US" b="0" i="0" dirty="0">
                <a:effectLst/>
                <a:latin typeface="YAD1aU3sLnI_0"/>
              </a:rPr>
              <a:t>The Test of Essential Academic Skills (TEAS) must be</a:t>
            </a:r>
            <a:br>
              <a:rPr lang="en-US" b="0" i="0" dirty="0">
                <a:effectLst/>
                <a:latin typeface="YAD1aU3sLnI_0"/>
              </a:rPr>
            </a:br>
            <a:r>
              <a:rPr lang="en-US" b="0" i="0" dirty="0">
                <a:effectLst/>
                <a:latin typeface="YAD1aU3sLnI_0"/>
              </a:rPr>
              <a:t>taken during October of the application year.</a:t>
            </a:r>
          </a:p>
          <a:p>
            <a:pPr algn="l"/>
            <a:endParaRPr lang="en-US" b="0" i="0" u="sng" dirty="0">
              <a:effectLst/>
              <a:latin typeface="YAD1aU3sLnI_0"/>
            </a:endParaRPr>
          </a:p>
          <a:p>
            <a:pPr>
              <a:buFont typeface="Arial" panose="020B0604020202020204" pitchFamily="34" charset="0"/>
              <a:buChar char="•"/>
            </a:pPr>
            <a:r>
              <a:rPr lang="en-US" b="0" i="0" u="sng" dirty="0">
                <a:effectLst/>
                <a:latin typeface="YAD1aU3sLnI_0"/>
              </a:rPr>
              <a:t>MUST BE COMPLETED BY THE END OF THE APPLICATION</a:t>
            </a:r>
            <a:br>
              <a:rPr lang="en-US" b="0" i="0" u="sng" dirty="0">
                <a:effectLst/>
                <a:latin typeface="YAD1aU3sLnI_0"/>
              </a:rPr>
            </a:br>
            <a:r>
              <a:rPr lang="en-US" b="0" i="0" u="sng" dirty="0">
                <a:effectLst/>
                <a:latin typeface="YAD1aU3sLnI_0"/>
              </a:rPr>
              <a:t>PERIOD (OCTOBER 16th)</a:t>
            </a:r>
          </a:p>
          <a:p>
            <a:pPr>
              <a:buFont typeface="Arial" panose="020B0604020202020204" pitchFamily="34" charset="0"/>
              <a:buChar char="•"/>
            </a:pPr>
            <a:endParaRPr lang="en-US" dirty="0">
              <a:latin typeface="YAD1aU3sLnI_0"/>
            </a:endParaRPr>
          </a:p>
          <a:p>
            <a:pPr>
              <a:buFont typeface="Arial" panose="020B0604020202020204" pitchFamily="34" charset="0"/>
              <a:buChar char="•"/>
            </a:pPr>
            <a:r>
              <a:rPr lang="en-US" b="0" i="0" dirty="0">
                <a:effectLst/>
                <a:latin typeface="YAD1aU3sLnI_0"/>
              </a:rPr>
              <a:t>A minimum composite score of 65% is required to apply.</a:t>
            </a:r>
          </a:p>
          <a:p>
            <a:pPr>
              <a:buFont typeface="Arial" panose="020B0604020202020204" pitchFamily="34" charset="0"/>
              <a:buChar char="•"/>
            </a:pPr>
            <a:endParaRPr lang="en-US" dirty="0">
              <a:latin typeface="YAD1aU3sLnI_0"/>
            </a:endParaRPr>
          </a:p>
          <a:p>
            <a:pPr>
              <a:buFont typeface="Arial" panose="020B0604020202020204" pitchFamily="34" charset="0"/>
              <a:buChar char="•"/>
            </a:pPr>
            <a:r>
              <a:rPr lang="en-US" b="0" i="0" dirty="0">
                <a:effectLst/>
                <a:latin typeface="YAD1aU3sLnI_0"/>
              </a:rPr>
              <a:t>The TEAS score contributes 30% of the overall admission</a:t>
            </a:r>
            <a:br>
              <a:rPr lang="en-US" b="1" i="0" dirty="0">
                <a:effectLst/>
                <a:latin typeface="YAD1aU3sLnI_0"/>
              </a:rPr>
            </a:br>
            <a:r>
              <a:rPr lang="en-US" b="0" i="0" dirty="0">
                <a:effectLst/>
                <a:latin typeface="YAD1aU3sLnI_0"/>
              </a:rPr>
              <a:t>score.</a:t>
            </a:r>
          </a:p>
          <a:p>
            <a:pPr>
              <a:buFont typeface="Arial" panose="020B0604020202020204" pitchFamily="34" charset="0"/>
              <a:buChar char="•"/>
            </a:pPr>
            <a:endParaRPr lang="en-US" dirty="0">
              <a:latin typeface="YAD1aU3sLnI_0"/>
            </a:endParaRPr>
          </a:p>
          <a:p>
            <a:pPr>
              <a:buFont typeface="Arial" panose="020B0604020202020204" pitchFamily="34" charset="0"/>
              <a:buChar char="•"/>
            </a:pPr>
            <a:r>
              <a:rPr lang="en-US" b="0" i="0" dirty="0">
                <a:effectLst/>
                <a:latin typeface="YAD1aU3sLnI_0"/>
              </a:rPr>
              <a:t>Applicants are encouraged to review Reading, Math,</a:t>
            </a:r>
            <a:br>
              <a:rPr lang="en-US" b="0" i="0" dirty="0">
                <a:effectLst/>
                <a:latin typeface="YAD1aU3sLnI_0"/>
              </a:rPr>
            </a:br>
            <a:r>
              <a:rPr lang="en-US" b="0" i="0" dirty="0">
                <a:effectLst/>
                <a:latin typeface="YAD1aU3sLnI_0"/>
              </a:rPr>
              <a:t>Science, and English/Language usage sections for</a:t>
            </a:r>
            <a:br>
              <a:rPr lang="en-US" b="0" i="0" dirty="0">
                <a:effectLst/>
                <a:latin typeface="YAD1aU3sLnI_0"/>
              </a:rPr>
            </a:br>
            <a:r>
              <a:rPr lang="en-US" b="0" i="0" dirty="0">
                <a:effectLst/>
                <a:latin typeface="YAD1aU3sLnI_0"/>
              </a:rPr>
              <a:t>competitive performance.</a:t>
            </a:r>
          </a:p>
          <a:p>
            <a:pPr>
              <a:buFont typeface="Arial" panose="020B0604020202020204" pitchFamily="34" charset="0"/>
              <a:buChar char="•"/>
            </a:pPr>
            <a:endParaRPr lang="en-US" b="0" i="0" dirty="0">
              <a:effectLst/>
              <a:latin typeface="YAD1aU3sLnI_0"/>
            </a:endParaRPr>
          </a:p>
          <a:p>
            <a:pPr>
              <a:buFont typeface="Arial" panose="020B0604020202020204" pitchFamily="34" charset="0"/>
              <a:buChar char="•"/>
            </a:pPr>
            <a:endParaRPr lang="en-US" b="0" i="0" dirty="0">
              <a:effectLst/>
              <a:latin typeface="YAD1aU3sLnI_0"/>
            </a:endParaRPr>
          </a:p>
          <a:p>
            <a:pPr>
              <a:buFont typeface="Arial" panose="020B0604020202020204" pitchFamily="34" charset="0"/>
              <a:buChar char="•"/>
            </a:pPr>
            <a:endParaRPr lang="en-US" b="0" i="0" dirty="0">
              <a:effectLst/>
              <a:latin typeface="YAD1aU3sLnI_0"/>
            </a:endParaRPr>
          </a:p>
          <a:p>
            <a:pPr algn="l">
              <a:buFont typeface="Arial" panose="020B0604020202020204" pitchFamily="34" charset="0"/>
              <a:buChar char="•"/>
            </a:pPr>
            <a:endParaRPr lang="en-US" b="0" i="0" dirty="0">
              <a:solidFill>
                <a:srgbClr val="222222"/>
              </a:solidFill>
              <a:effectLst/>
              <a:latin typeface="YAD1aU3sLnI_0"/>
            </a:endParaRPr>
          </a:p>
        </p:txBody>
      </p:sp>
    </p:spTree>
    <p:extLst>
      <p:ext uri="{BB962C8B-B14F-4D97-AF65-F5344CB8AC3E}">
        <p14:creationId xmlns:p14="http://schemas.microsoft.com/office/powerpoint/2010/main" val="365937670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831267-5CAE-41B8-A1CC-66FE1628A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437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79EE808-85F9-455B-B8F9-FBE90075F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89DCC09-ED44-478A-8F79-A02EBAF7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8E2E2454-5C03-4173-B8FE-1AB94658D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2E8C684E-09F3-4317-A7D3-3D18C3593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C5505EC4-4943-4963-98E8-69AF3FDF0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4562C7B8-8AFB-4DDB-B72F-284990D5C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C3443E48-282C-4250-A466-0EC71FB9E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E1DA5A47-4EF3-4987-A0B2-0D48C03004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B97C0249-6965-4479-85DD-65D339807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593CC77F-968A-4E39-A274-8278279149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1238E5CF-CAEC-4B5C-9DB6-A40F03FB3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BD96636-6E63-4D65-A35C-92653FC48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8D56D53D-1432-4D95-B0DD-3799916FD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15107AD-3A21-4847-8F6C-C406292763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74B4AC16-93AF-4037-B469-BD1BAB95C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57AEC385-0F84-4743-A483-0E9711446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90B47478-85F0-4BCA-9C98-48B633FD5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C8F8E9C6-76DE-42DF-9CD7-B9789CDE1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660FFC41-5F89-4B42-913F-7FB178063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1B956442-7A16-4B5B-908F-D69FC0A93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B54D797E-632B-4287-907B-A96D2CCBF4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BF7D9703-D82B-498D-AA68-475F298FA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3" name="Group 32">
            <a:extLst>
              <a:ext uri="{FF2B5EF4-FFF2-40B4-BE49-F238E27FC236}">
                <a16:creationId xmlns:a16="http://schemas.microsoft.com/office/drawing/2014/main" id="{F8D580F2-1EDA-4B5F-98EB-EF8F18E9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E0F2EADF-2A67-482F-B290-DED5172BB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5" name="Isosceles Triangle 22">
              <a:extLst>
                <a:ext uri="{FF2B5EF4-FFF2-40B4-BE49-F238E27FC236}">
                  <a16:creationId xmlns:a16="http://schemas.microsoft.com/office/drawing/2014/main" id="{39BCFDA0-B04D-4835-A135-02F8969F3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6" name="Rectangle 35">
              <a:extLst>
                <a:ext uri="{FF2B5EF4-FFF2-40B4-BE49-F238E27FC236}">
                  <a16:creationId xmlns:a16="http://schemas.microsoft.com/office/drawing/2014/main" id="{6DD3C0B8-C176-40C2-93F5-670E2BAC7D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151E7B31-EB58-3E95-F744-47F7172DACD0}"/>
              </a:ext>
            </a:extLst>
          </p:cNvPr>
          <p:cNvSpPr>
            <a:spLocks noGrp="1"/>
          </p:cNvSpPr>
          <p:nvPr>
            <p:ph type="title"/>
          </p:nvPr>
        </p:nvSpPr>
        <p:spPr>
          <a:xfrm>
            <a:off x="888631" y="2349925"/>
            <a:ext cx="3498979" cy="2456442"/>
          </a:xfrm>
        </p:spPr>
        <p:txBody>
          <a:bodyPr>
            <a:normAutofit fontScale="90000"/>
          </a:bodyPr>
          <a:lstStyle/>
          <a:p>
            <a:r>
              <a:rPr lang="en-US" dirty="0"/>
              <a:t>Surgical Technology Program</a:t>
            </a:r>
            <a:br>
              <a:rPr lang="en-US" dirty="0"/>
            </a:br>
            <a:r>
              <a:rPr lang="en-US" dirty="0"/>
              <a:t>Application</a:t>
            </a:r>
          </a:p>
        </p:txBody>
      </p:sp>
      <p:sp>
        <p:nvSpPr>
          <p:cNvPr id="3" name="Content Placeholder 2">
            <a:extLst>
              <a:ext uri="{FF2B5EF4-FFF2-40B4-BE49-F238E27FC236}">
                <a16:creationId xmlns:a16="http://schemas.microsoft.com/office/drawing/2014/main" id="{DEEB1F08-4B65-511D-1E4B-2DFD22CA6F60}"/>
              </a:ext>
            </a:extLst>
          </p:cNvPr>
          <p:cNvSpPr>
            <a:spLocks noGrp="1"/>
          </p:cNvSpPr>
          <p:nvPr>
            <p:ph idx="1"/>
          </p:nvPr>
        </p:nvSpPr>
        <p:spPr>
          <a:xfrm>
            <a:off x="4805123" y="803185"/>
            <a:ext cx="6595197" cy="5640477"/>
          </a:xfrm>
        </p:spPr>
        <p:txBody>
          <a:bodyPr>
            <a:normAutofit fontScale="85000" lnSpcReduction="2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sz="2800" dirty="0"/>
              <a:t>SURG 1023 Course Grade</a:t>
            </a:r>
          </a:p>
          <a:p>
            <a:pPr algn="l">
              <a:buFont typeface="Arial" panose="020B0604020202020204" pitchFamily="34" charset="0"/>
              <a:buChar char="•"/>
            </a:pPr>
            <a:endParaRPr lang="en-US" b="0" i="0" dirty="0">
              <a:solidFill>
                <a:srgbClr val="222222"/>
              </a:solidFill>
              <a:effectLst/>
              <a:latin typeface="YAD1aU3sLnI_0"/>
            </a:endParaRPr>
          </a:p>
          <a:p>
            <a:r>
              <a:rPr lang="en-US" sz="2100" b="0" i="0" dirty="0">
                <a:effectLst/>
                <a:latin typeface="YAD1aU3sLnI_0"/>
              </a:rPr>
              <a:t>The numeric grade earned in SURG 1023– Fundamentals of Surgical Technology comprises 10% of the total admission score.</a:t>
            </a:r>
          </a:p>
          <a:p>
            <a:endParaRPr lang="en-US" sz="2100" b="0" i="0" dirty="0">
              <a:effectLst/>
              <a:latin typeface="YAD1aU3sLnI_0"/>
            </a:endParaRPr>
          </a:p>
          <a:p>
            <a:pPr algn="l">
              <a:buFont typeface="Arial" panose="020B0604020202020204" pitchFamily="34" charset="0"/>
              <a:buChar char="•"/>
            </a:pPr>
            <a:r>
              <a:rPr lang="en-US" sz="2100" b="0" i="0" dirty="0">
                <a:effectLst/>
                <a:latin typeface="YAD1aU3sLnI_0"/>
              </a:rPr>
              <a:t>This score reflects a student’s academic readiness,</a:t>
            </a:r>
            <a:br>
              <a:rPr lang="en-US" sz="2100" b="0" i="0" dirty="0">
                <a:effectLst/>
                <a:latin typeface="YAD1aU3sLnI_0"/>
              </a:rPr>
            </a:br>
            <a:r>
              <a:rPr lang="en-US" sz="2100" b="0" i="0" dirty="0">
                <a:effectLst/>
                <a:latin typeface="YAD1aU3sLnI_0"/>
              </a:rPr>
              <a:t>professionalism, and foundational understanding of</a:t>
            </a:r>
            <a:br>
              <a:rPr lang="en-US" sz="2100" b="0" i="0" dirty="0">
                <a:effectLst/>
                <a:latin typeface="YAD1aU3sLnI_0"/>
              </a:rPr>
            </a:br>
            <a:r>
              <a:rPr lang="en-US" sz="2100" b="0" i="0" dirty="0">
                <a:effectLst/>
                <a:latin typeface="YAD1aU3sLnI_0"/>
              </a:rPr>
              <a:t>sonographic principles.</a:t>
            </a:r>
          </a:p>
          <a:p>
            <a:pPr marL="0" indent="0" algn="l">
              <a:buNone/>
            </a:pPr>
            <a:endParaRPr lang="en-US" sz="2100" b="0" i="0" dirty="0">
              <a:effectLst/>
              <a:latin typeface="YAD1aU3sLnI_0"/>
            </a:endParaRPr>
          </a:p>
          <a:p>
            <a:pPr algn="l">
              <a:buFont typeface="Arial" panose="020B0604020202020204" pitchFamily="34" charset="0"/>
              <a:buChar char="•"/>
            </a:pPr>
            <a:r>
              <a:rPr lang="en-US" sz="2100" b="0" i="0" dirty="0">
                <a:effectLst/>
                <a:latin typeface="YAD1aU3sLnI_0"/>
              </a:rPr>
              <a:t>High performance in SURG 1023 often correlates with</a:t>
            </a:r>
            <a:br>
              <a:rPr lang="en-US" sz="2100" b="0" i="0" dirty="0">
                <a:effectLst/>
                <a:latin typeface="YAD1aU3sLnI_0"/>
              </a:rPr>
            </a:br>
            <a:r>
              <a:rPr lang="en-US" sz="2100" b="0" i="0" dirty="0">
                <a:effectLst/>
                <a:latin typeface="YAD1aU3sLnI_0"/>
              </a:rPr>
              <a:t>success in program coursework and clinical settings.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6572503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3BAF07C-C39E-42EB-BB22-8D46691D97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3061"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8E9CF54-0466-4261-9E62-0249E60E18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1" name="Freeform 5">
              <a:extLst>
                <a:ext uri="{FF2B5EF4-FFF2-40B4-BE49-F238E27FC236}">
                  <a16:creationId xmlns:a16="http://schemas.microsoft.com/office/drawing/2014/main" id="{33E32106-E8B1-4F76-9EE6-58537738A3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C32C2C46-A045-44FB-8A74-5EBD650C27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6A76F79C-6683-4940-BCF7-4BCCCEE406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FF4675A3-6D07-4B1F-9BFC-AEBEA1AD06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765E127A-B6B7-4B1D-B7BD-6C8C969D29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3BCA9D9E-C72C-4751-BFA9-10B85CACE3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080C708C-69BF-441B-AB75-C98160ED06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3E79964E-F8F1-4763-8892-7BC3DAE30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FE09592A-FCC9-4AE5-BA0B-730C6F3BBE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96448994-820C-4BC1-ABF3-4579C6F99A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9BB0D192-565A-42B9-B292-CC032D71A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6D1CA09C-5F40-4E92-A7E9-D1FCEE512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379F5AA5-2E14-4880-A5A6-07AEF2AD89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EF14BD32-D239-4DA3-98B3-7752073657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CF07B250-E5E4-4624-9BD7-8D513A67B7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BCC5D120-7C8C-4290-865C-4EE6E4F245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C24688C6-CAE5-4EF2-B2BA-A138DA0A2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6BD31099-7C13-4901-A04F-632B1CD84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679F5FF7-82B2-4033-8FBE-63170C9378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1" name="Freeform: Shape 30">
            <a:extLst>
              <a:ext uri="{FF2B5EF4-FFF2-40B4-BE49-F238E27FC236}">
                <a16:creationId xmlns:a16="http://schemas.microsoft.com/office/drawing/2014/main" id="{B3D296CC-CA82-4C71-A176-6A9FECDB82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075000"/>
          </a:xfrm>
          <a:custGeom>
            <a:avLst/>
            <a:gdLst>
              <a:gd name="connsiteX0" fmla="*/ 0 w 12192000"/>
              <a:gd name="connsiteY0" fmla="*/ 0 h 2075000"/>
              <a:gd name="connsiteX1" fmla="*/ 12192000 w 12192000"/>
              <a:gd name="connsiteY1" fmla="*/ 0 h 2075000"/>
              <a:gd name="connsiteX2" fmla="*/ 12192000 w 12192000"/>
              <a:gd name="connsiteY2" fmla="*/ 558112 h 2075000"/>
              <a:gd name="connsiteX3" fmla="*/ 12192000 w 12192000"/>
              <a:gd name="connsiteY3" fmla="*/ 750237 h 2075000"/>
              <a:gd name="connsiteX4" fmla="*/ 12192000 w 12192000"/>
              <a:gd name="connsiteY4" fmla="*/ 1726055 h 2075000"/>
              <a:gd name="connsiteX5" fmla="*/ 12113803 w 12192000"/>
              <a:gd name="connsiteY5" fmla="*/ 1734338 h 2075000"/>
              <a:gd name="connsiteX6" fmla="*/ 6753597 w 12192000"/>
              <a:gd name="connsiteY6" fmla="*/ 2057895 h 2075000"/>
              <a:gd name="connsiteX7" fmla="*/ 400746 w 12192000"/>
              <a:gd name="connsiteY7" fmla="*/ 1886552 h 2075000"/>
              <a:gd name="connsiteX8" fmla="*/ 0 w 12192000"/>
              <a:gd name="connsiteY8" fmla="*/ 1849576 h 2075000"/>
              <a:gd name="connsiteX9" fmla="*/ 0 w 12192000"/>
              <a:gd name="connsiteY9" fmla="*/ 750237 h 2075000"/>
              <a:gd name="connsiteX10" fmla="*/ 0 w 12192000"/>
              <a:gd name="connsiteY10" fmla="*/ 558112 h 2075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2000" h="2075000">
                <a:moveTo>
                  <a:pt x="0" y="0"/>
                </a:moveTo>
                <a:lnTo>
                  <a:pt x="12192000" y="0"/>
                </a:lnTo>
                <a:lnTo>
                  <a:pt x="12192000" y="558112"/>
                </a:lnTo>
                <a:lnTo>
                  <a:pt x="12192000" y="750237"/>
                </a:lnTo>
                <a:lnTo>
                  <a:pt x="12192000" y="1726055"/>
                </a:lnTo>
                <a:lnTo>
                  <a:pt x="12113803" y="1734338"/>
                </a:lnTo>
                <a:cubicBezTo>
                  <a:pt x="10139508" y="1932287"/>
                  <a:pt x="8237152" y="2025290"/>
                  <a:pt x="6753597" y="2057895"/>
                </a:cubicBezTo>
                <a:cubicBezTo>
                  <a:pt x="4940362" y="2097744"/>
                  <a:pt x="2657278" y="2078414"/>
                  <a:pt x="400746" y="1886552"/>
                </a:cubicBezTo>
                <a:lnTo>
                  <a:pt x="0" y="1849576"/>
                </a:lnTo>
                <a:lnTo>
                  <a:pt x="0" y="750237"/>
                </a:lnTo>
                <a:lnTo>
                  <a:pt x="0" y="558112"/>
                </a:lnTo>
                <a:close/>
              </a:path>
            </a:pathLst>
          </a:custGeom>
          <a:solidFill>
            <a:schemeClr val="tx1"/>
          </a:solidFill>
          <a:ln w="44450">
            <a:noFill/>
          </a:ln>
          <a:effectLst/>
        </p:spPr>
        <p:style>
          <a:lnRef idx="2">
            <a:schemeClr val="accent1">
              <a:shade val="50000"/>
            </a:schemeClr>
          </a:lnRef>
          <a:fillRef idx="1003">
            <a:schemeClr val="dk2"/>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A6FAD81-DF7B-DE36-5B76-E6FFD7EDECF6}"/>
              </a:ext>
            </a:extLst>
          </p:cNvPr>
          <p:cNvSpPr>
            <a:spLocks noGrp="1"/>
          </p:cNvSpPr>
          <p:nvPr>
            <p:ph type="title"/>
          </p:nvPr>
        </p:nvSpPr>
        <p:spPr>
          <a:xfrm>
            <a:off x="807720" y="762608"/>
            <a:ext cx="10481519" cy="1003932"/>
          </a:xfrm>
        </p:spPr>
        <p:txBody>
          <a:bodyPr anchor="ctr">
            <a:normAutofit/>
          </a:bodyPr>
          <a:lstStyle/>
          <a:p>
            <a:pPr algn="l"/>
            <a:r>
              <a:rPr lang="en-US" sz="3600" b="1" dirty="0">
                <a:solidFill>
                  <a:schemeClr val="accent1"/>
                </a:solidFill>
              </a:rPr>
              <a:t>Surgical Technology program time requirements</a:t>
            </a:r>
          </a:p>
        </p:txBody>
      </p:sp>
      <p:sp>
        <p:nvSpPr>
          <p:cNvPr id="3" name="Content Placeholder 2">
            <a:extLst>
              <a:ext uri="{FF2B5EF4-FFF2-40B4-BE49-F238E27FC236}">
                <a16:creationId xmlns:a16="http://schemas.microsoft.com/office/drawing/2014/main" id="{93D0D5B1-432C-1126-E856-DCCD77B33C7F}"/>
              </a:ext>
            </a:extLst>
          </p:cNvPr>
          <p:cNvSpPr>
            <a:spLocks noGrp="1"/>
          </p:cNvSpPr>
          <p:nvPr>
            <p:ph idx="1"/>
          </p:nvPr>
        </p:nvSpPr>
        <p:spPr>
          <a:xfrm>
            <a:off x="807721" y="2635976"/>
            <a:ext cx="9213105" cy="3542776"/>
          </a:xfrm>
        </p:spPr>
        <p:txBody>
          <a:bodyPr>
            <a:normAutofit fontScale="25000" lnSpcReduction="20000"/>
          </a:bodyPr>
          <a:lstStyle/>
          <a:p>
            <a:endParaRPr lang="en-US" sz="1600" b="1" i="0" u="none" strike="noStrike" dirty="0">
              <a:effectLst/>
              <a:latin typeface="YAD1aU3sLnI_0"/>
            </a:endParaRPr>
          </a:p>
          <a:p>
            <a:endParaRPr lang="en-US" sz="1600" b="1" dirty="0">
              <a:latin typeface="YAD1aU3sLnI_0"/>
            </a:endParaRPr>
          </a:p>
          <a:p>
            <a:endParaRPr lang="en-US" sz="1600" b="1" i="0" u="none" strike="noStrike" dirty="0">
              <a:effectLst/>
              <a:latin typeface="YAD1aU3sLnI_0"/>
            </a:endParaRPr>
          </a:p>
          <a:p>
            <a:endParaRPr lang="en-US" sz="1600" b="1" i="0" u="none" strike="noStrike" dirty="0">
              <a:effectLst/>
              <a:latin typeface="YAD1aU3sLnI_0"/>
            </a:endParaRPr>
          </a:p>
          <a:p>
            <a:endParaRPr lang="en-US" sz="1600" b="1" i="0" u="none" strike="noStrike" dirty="0">
              <a:effectLst/>
              <a:latin typeface="YAD1aU3sLnI_0"/>
            </a:endParaRPr>
          </a:p>
          <a:p>
            <a:endParaRPr lang="en-US" sz="1600" b="1" i="0" u="none" strike="noStrike" dirty="0">
              <a:effectLst/>
              <a:latin typeface="YAD1aU3sLnI_0"/>
            </a:endParaRPr>
          </a:p>
          <a:p>
            <a:r>
              <a:rPr lang="en-US" sz="8000" b="1" i="0" u="none" strike="noStrike" dirty="0">
                <a:effectLst/>
              </a:rPr>
              <a:t>Admitted students must complete a total</a:t>
            </a:r>
            <a:r>
              <a:rPr lang="en-US" sz="8000" dirty="0"/>
              <a:t> </a:t>
            </a:r>
            <a:r>
              <a:rPr lang="en-US" sz="8000" b="1" i="0" u="none" strike="noStrike" dirty="0">
                <a:effectLst/>
              </a:rPr>
              <a:t>of 32 credit hours of Surgical Tech</a:t>
            </a:r>
            <a:r>
              <a:rPr lang="en-US" sz="8000" dirty="0"/>
              <a:t> </a:t>
            </a:r>
            <a:r>
              <a:rPr lang="en-US" sz="8000" b="1" i="0" u="none" strike="noStrike" dirty="0">
                <a:effectLst/>
              </a:rPr>
              <a:t>coursework.</a:t>
            </a:r>
          </a:p>
          <a:p>
            <a:r>
              <a:rPr lang="en-US" sz="8000" b="1" dirty="0"/>
              <a:t>Classes are </a:t>
            </a:r>
            <a:r>
              <a:rPr lang="en-US" sz="8000" b="1" u="sng" dirty="0"/>
              <a:t>FULL-TIME.</a:t>
            </a:r>
            <a:endParaRPr lang="en-US" sz="8000" b="1" dirty="0"/>
          </a:p>
          <a:p>
            <a:r>
              <a:rPr lang="en-US" sz="8000" b="1" dirty="0"/>
              <a:t>4 consecutive semesters (traditional track)</a:t>
            </a:r>
          </a:p>
          <a:p>
            <a:pPr lvl="1"/>
            <a:r>
              <a:rPr lang="en-US" sz="8000" b="1" dirty="0"/>
              <a:t>Spring, Summer, Fall, Spring</a:t>
            </a:r>
          </a:p>
          <a:p>
            <a:r>
              <a:rPr lang="en-US" sz="8000" b="1" dirty="0"/>
              <a:t>3 consecutive semesters (fast track)</a:t>
            </a:r>
          </a:p>
          <a:p>
            <a:pPr lvl="1"/>
            <a:r>
              <a:rPr lang="en-US" sz="8000" b="1" dirty="0"/>
              <a:t>Spring, Summer, Fall</a:t>
            </a:r>
          </a:p>
          <a:p>
            <a:pPr marL="457200" lvl="1" indent="0">
              <a:buNone/>
            </a:pPr>
            <a:endParaRPr lang="en-US" sz="1400" b="1" dirty="0">
              <a:latin typeface="YAD1aU3sLnI_0"/>
            </a:endParaRPr>
          </a:p>
          <a:p>
            <a:pPr marL="457200" lvl="1" indent="0">
              <a:buNone/>
            </a:pPr>
            <a:endParaRPr lang="en-US" sz="1400" b="1" dirty="0">
              <a:latin typeface="YAD1aU3sLnI_0"/>
            </a:endParaRPr>
          </a:p>
          <a:p>
            <a:pPr lvl="1"/>
            <a:endParaRPr lang="en-US" sz="1400" b="1" i="0" u="sng" strike="noStrike" dirty="0">
              <a:effectLst/>
              <a:latin typeface="YAD1aU3sLnI_0"/>
            </a:endParaRPr>
          </a:p>
          <a:p>
            <a:pPr marL="0" indent="0">
              <a:buNone/>
            </a:pPr>
            <a:endParaRPr lang="en-US" sz="1600" b="1" dirty="0">
              <a:solidFill>
                <a:srgbClr val="222222"/>
              </a:solidFill>
              <a:latin typeface="YAD1aU3sLnI_0"/>
            </a:endParaRPr>
          </a:p>
          <a:p>
            <a:pPr marL="0" indent="0">
              <a:buNone/>
            </a:pPr>
            <a:endParaRPr lang="en-US" sz="1600" b="1" dirty="0">
              <a:solidFill>
                <a:srgbClr val="222222"/>
              </a:solidFill>
              <a:latin typeface="YAD1aU3sLnI_0"/>
            </a:endParaRPr>
          </a:p>
          <a:p>
            <a:pPr marL="0" indent="0">
              <a:buNone/>
            </a:pPr>
            <a:endParaRPr lang="en-US" sz="1600" b="1" dirty="0">
              <a:solidFill>
                <a:srgbClr val="222222"/>
              </a:solidFill>
              <a:latin typeface="YAD1aU3sLnI_0"/>
            </a:endParaRPr>
          </a:p>
          <a:p>
            <a:pPr marL="0" indent="0">
              <a:buNone/>
            </a:pPr>
            <a:endParaRPr lang="en-US" sz="1600" b="1" dirty="0">
              <a:solidFill>
                <a:srgbClr val="222222"/>
              </a:solidFill>
              <a:latin typeface="YAD1aU3sLnI_0"/>
            </a:endParaRPr>
          </a:p>
          <a:p>
            <a:pPr marL="0" indent="0">
              <a:buNone/>
            </a:pPr>
            <a:endParaRPr lang="en-US" sz="1600" b="1" dirty="0">
              <a:solidFill>
                <a:srgbClr val="222222"/>
              </a:solidFill>
              <a:latin typeface="YAD1aU3sLnI_0"/>
            </a:endParaRPr>
          </a:p>
          <a:p>
            <a:pPr marL="0" indent="0">
              <a:buNone/>
            </a:pPr>
            <a:endParaRPr lang="en-US" sz="1600" dirty="0"/>
          </a:p>
        </p:txBody>
      </p:sp>
    </p:spTree>
    <p:extLst>
      <p:ext uri="{BB962C8B-B14F-4D97-AF65-F5344CB8AC3E}">
        <p14:creationId xmlns:p14="http://schemas.microsoft.com/office/powerpoint/2010/main" val="185931129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BD56EF-D83F-82C3-C6D9-DF24F3C5AFE7}"/>
              </a:ext>
            </a:extLst>
          </p:cNvPr>
          <p:cNvSpPr>
            <a:spLocks noGrp="1"/>
          </p:cNvSpPr>
          <p:nvPr>
            <p:ph type="title"/>
          </p:nvPr>
        </p:nvSpPr>
        <p:spPr>
          <a:xfrm>
            <a:off x="2880485" y="841375"/>
            <a:ext cx="6230857" cy="1230570"/>
          </a:xfrm>
        </p:spPr>
        <p:txBody>
          <a:bodyPr anchor="t">
            <a:normAutofit/>
          </a:bodyPr>
          <a:lstStyle/>
          <a:p>
            <a:pPr algn="l"/>
            <a:r>
              <a:rPr lang="en-US" sz="3600" b="1" dirty="0">
                <a:solidFill>
                  <a:schemeClr val="accent1"/>
                </a:solidFill>
              </a:rPr>
              <a:t>Requirements with admission</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FF0ABF4E-A9A6-D718-5FF6-E6493A5E3B9F}"/>
              </a:ext>
            </a:extLst>
          </p:cNvPr>
          <p:cNvSpPr>
            <a:spLocks noGrp="1"/>
          </p:cNvSpPr>
          <p:nvPr>
            <p:ph idx="1"/>
          </p:nvPr>
        </p:nvSpPr>
        <p:spPr>
          <a:xfrm>
            <a:off x="2403090" y="1657350"/>
            <a:ext cx="7744595" cy="5211858"/>
          </a:xfrm>
        </p:spPr>
        <p:txBody>
          <a:bodyPr anchor="t">
            <a:normAutofit/>
          </a:bodyPr>
          <a:lstStyle/>
          <a:p>
            <a:pPr algn="l">
              <a:buFont typeface="Arial" panose="020B0604020202020204" pitchFamily="34" charset="0"/>
              <a:buChar char="•"/>
            </a:pPr>
            <a:r>
              <a:rPr lang="en-US" b="1" i="0" dirty="0">
                <a:solidFill>
                  <a:srgbClr val="222222"/>
                </a:solidFill>
                <a:effectLst/>
                <a:latin typeface="YAD1aU3sLnI_0"/>
              </a:rPr>
              <a:t>Accepted students will receive an information email with a list of Baton Rouge and online vendors to complete the following by start of class in January:</a:t>
            </a:r>
            <a:br>
              <a:rPr lang="en-US" b="0" i="0" dirty="0">
                <a:solidFill>
                  <a:srgbClr val="222222"/>
                </a:solidFill>
                <a:effectLst/>
                <a:latin typeface="YAD1aU3sLnI_0"/>
              </a:rPr>
            </a:br>
            <a:endParaRPr lang="en-US" b="0" i="0" dirty="0">
              <a:solidFill>
                <a:srgbClr val="222222"/>
              </a:solidFill>
              <a:effectLst/>
              <a:latin typeface="YAD1aU3sLnI_0"/>
            </a:endParaRPr>
          </a:p>
          <a:p>
            <a:pPr marL="742950" lvl="1" indent="-285750" algn="l">
              <a:buFont typeface="Arial" panose="020B0604020202020204" pitchFamily="34" charset="0"/>
              <a:buChar char="•"/>
            </a:pPr>
            <a:r>
              <a:rPr lang="en-US" b="0" i="0" dirty="0">
                <a:solidFill>
                  <a:srgbClr val="222222"/>
                </a:solidFill>
                <a:effectLst/>
                <a:latin typeface="YAD1aU3sLnI_0"/>
              </a:rPr>
              <a:t>Medical / Physical Exam </a:t>
            </a:r>
          </a:p>
          <a:p>
            <a:pPr marL="742950" lvl="1" indent="-285750" algn="l">
              <a:buFont typeface="Arial" panose="020B0604020202020204" pitchFamily="34" charset="0"/>
              <a:buChar char="•"/>
            </a:pPr>
            <a:r>
              <a:rPr lang="en-US" b="0" i="0" dirty="0">
                <a:solidFill>
                  <a:srgbClr val="222222"/>
                </a:solidFill>
                <a:effectLst/>
                <a:latin typeface="YAD1aU3sLnI_0"/>
              </a:rPr>
              <a:t>TB (Tuberculosis) Test</a:t>
            </a:r>
          </a:p>
          <a:p>
            <a:pPr marL="742950" lvl="1" indent="-285750" algn="l">
              <a:buFont typeface="Arial" panose="020B0604020202020204" pitchFamily="34" charset="0"/>
              <a:buChar char="•"/>
            </a:pPr>
            <a:r>
              <a:rPr lang="en-US" b="0" i="0" dirty="0">
                <a:solidFill>
                  <a:srgbClr val="222222"/>
                </a:solidFill>
                <a:effectLst/>
                <a:latin typeface="YAD1aU3sLnI_0"/>
              </a:rPr>
              <a:t>Criminal Background Checks</a:t>
            </a:r>
          </a:p>
          <a:p>
            <a:pPr marL="742950" lvl="1" indent="-285750" algn="l">
              <a:buFont typeface="Arial" panose="020B0604020202020204" pitchFamily="34" charset="0"/>
              <a:buChar char="•"/>
            </a:pPr>
            <a:r>
              <a:rPr lang="en-US" b="0" i="0" dirty="0">
                <a:solidFill>
                  <a:srgbClr val="222222"/>
                </a:solidFill>
                <a:effectLst/>
                <a:latin typeface="YAD1aU3sLnI_0"/>
              </a:rPr>
              <a:t>10 Panel Urine Drug Screen</a:t>
            </a:r>
          </a:p>
          <a:p>
            <a:pPr marL="742950" lvl="1" indent="-285750" algn="l">
              <a:buFont typeface="Arial" panose="020B0604020202020204" pitchFamily="34" charset="0"/>
              <a:buChar char="•"/>
            </a:pPr>
            <a:r>
              <a:rPr lang="en-US" b="0" i="0" dirty="0">
                <a:solidFill>
                  <a:srgbClr val="222222"/>
                </a:solidFill>
                <a:effectLst/>
                <a:latin typeface="YAD1aU3sLnI_0"/>
              </a:rPr>
              <a:t>Proof of Vaccinations &amp; Immunizations</a:t>
            </a:r>
          </a:p>
          <a:p>
            <a:pPr marL="742950" lvl="1" indent="-285750" algn="l">
              <a:buFont typeface="Arial" panose="020B0604020202020204" pitchFamily="34" charset="0"/>
              <a:buChar char="•"/>
            </a:pPr>
            <a:r>
              <a:rPr lang="en-US" b="0" i="0" dirty="0">
                <a:solidFill>
                  <a:srgbClr val="222222"/>
                </a:solidFill>
                <a:effectLst/>
                <a:latin typeface="YAD1aU3sLnI_0"/>
              </a:rPr>
              <a:t>Influenza (FLU) vaccine</a:t>
            </a:r>
          </a:p>
          <a:p>
            <a:pPr marL="742950" lvl="1" indent="-285750" algn="l">
              <a:buFont typeface="Arial" panose="020B0604020202020204" pitchFamily="34" charset="0"/>
              <a:buChar char="•"/>
            </a:pPr>
            <a:r>
              <a:rPr lang="en-US" b="0" i="0" dirty="0">
                <a:solidFill>
                  <a:srgbClr val="222222"/>
                </a:solidFill>
                <a:effectLst/>
                <a:latin typeface="YAD1aU3sLnI_0"/>
              </a:rPr>
              <a:t>Current CPR training (AHA for Healthcare Providers)</a:t>
            </a:r>
          </a:p>
          <a:p>
            <a:pPr marL="742950" lvl="1" indent="-285750" algn="l">
              <a:buFont typeface="Arial" panose="020B0604020202020204" pitchFamily="34" charset="0"/>
              <a:buChar char="•"/>
            </a:pPr>
            <a:r>
              <a:rPr lang="en-US" b="1" i="0" dirty="0">
                <a:solidFill>
                  <a:srgbClr val="222222"/>
                </a:solidFill>
                <a:effectLst/>
                <a:latin typeface="YAD1aU3sLnI_0"/>
              </a:rPr>
              <a:t>Because local hospitals and clinics where students do their internships require Covid-19 vaccinations, all students admitted to the program will need to provide proof of Covid vaccination and booster in addition to other required vaccinations – no exceptions.</a:t>
            </a:r>
            <a:endParaRPr lang="en-US" b="0" i="0" dirty="0">
              <a:solidFill>
                <a:srgbClr val="222222"/>
              </a:solidFill>
              <a:effectLst/>
              <a:latin typeface="YAD1aU3sLnI_0"/>
            </a:endParaRPr>
          </a:p>
          <a:p>
            <a:endParaRPr lang="en-US" sz="1600" dirty="0"/>
          </a:p>
        </p:txBody>
      </p:sp>
    </p:spTree>
    <p:extLst>
      <p:ext uri="{BB962C8B-B14F-4D97-AF65-F5344CB8AC3E}">
        <p14:creationId xmlns:p14="http://schemas.microsoft.com/office/powerpoint/2010/main" val="43891763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0" name="Group 5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6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6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8"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9"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0"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 name="Title 1">
            <a:extLst>
              <a:ext uri="{FF2B5EF4-FFF2-40B4-BE49-F238E27FC236}">
                <a16:creationId xmlns:a16="http://schemas.microsoft.com/office/drawing/2014/main" id="{828691A4-F8C0-1CAD-1C87-2772451D349C}"/>
              </a:ext>
            </a:extLst>
          </p:cNvPr>
          <p:cNvSpPr>
            <a:spLocks noGrp="1"/>
          </p:cNvSpPr>
          <p:nvPr>
            <p:ph type="title"/>
          </p:nvPr>
        </p:nvSpPr>
        <p:spPr>
          <a:xfrm>
            <a:off x="4067177" y="630936"/>
            <a:ext cx="6677553" cy="1353310"/>
          </a:xfrm>
        </p:spPr>
        <p:txBody>
          <a:bodyPr anchor="b">
            <a:normAutofit/>
          </a:bodyPr>
          <a:lstStyle/>
          <a:p>
            <a:pPr algn="l"/>
            <a:r>
              <a:rPr lang="en-US" sz="3600" b="1" dirty="0">
                <a:solidFill>
                  <a:schemeClr val="accent1"/>
                </a:solidFill>
              </a:rPr>
              <a:t>Dress Code and Hygiene Standards</a:t>
            </a:r>
          </a:p>
        </p:txBody>
      </p:sp>
      <p:sp>
        <p:nvSpPr>
          <p:cNvPr id="3" name="Content Placeholder 2">
            <a:extLst>
              <a:ext uri="{FF2B5EF4-FFF2-40B4-BE49-F238E27FC236}">
                <a16:creationId xmlns:a16="http://schemas.microsoft.com/office/drawing/2014/main" id="{13E03342-D0FE-EF28-C6DA-2AF8A0CAB6D7}"/>
              </a:ext>
            </a:extLst>
          </p:cNvPr>
          <p:cNvSpPr>
            <a:spLocks noGrp="1"/>
          </p:cNvSpPr>
          <p:nvPr>
            <p:ph idx="1"/>
          </p:nvPr>
        </p:nvSpPr>
        <p:spPr>
          <a:xfrm>
            <a:off x="2971801" y="1984246"/>
            <a:ext cx="8736011" cy="4243775"/>
          </a:xfrm>
        </p:spPr>
        <p:txBody>
          <a:bodyPr anchor="ctr">
            <a:normAutofit fontScale="92500"/>
          </a:bodyPr>
          <a:lstStyle/>
          <a:p>
            <a:pPr algn="l">
              <a:buFont typeface="Arial" panose="020B0604020202020204" pitchFamily="34" charset="0"/>
              <a:buChar char="•"/>
            </a:pPr>
            <a:r>
              <a:rPr lang="en-US" dirty="0">
                <a:solidFill>
                  <a:srgbClr val="222222"/>
                </a:solidFill>
                <a:latin typeface="YAD1aU3sLnI_0"/>
              </a:rPr>
              <a:t>Red</a:t>
            </a:r>
            <a:r>
              <a:rPr lang="en-US" b="0" i="0" dirty="0">
                <a:solidFill>
                  <a:srgbClr val="222222"/>
                </a:solidFill>
                <a:effectLst/>
                <a:latin typeface="YAD1aU3sLnI_0"/>
              </a:rPr>
              <a:t> scrub top with logo, black pants and all black bouffant with BRCC logo on side  (lab days only) on class days at BRCC – </a:t>
            </a:r>
            <a:r>
              <a:rPr lang="en-US" b="1" i="0" dirty="0">
                <a:solidFill>
                  <a:srgbClr val="222222"/>
                </a:solidFill>
                <a:effectLst/>
                <a:latin typeface="YAD1aU3sLnI_0"/>
              </a:rPr>
              <a:t>need more than one pair of scrubs.</a:t>
            </a:r>
            <a:endParaRPr lang="en-US" b="0" i="0" dirty="0">
              <a:solidFill>
                <a:srgbClr val="222222"/>
              </a:solidFill>
              <a:effectLst/>
              <a:latin typeface="YAD1aU3sLnI_0"/>
            </a:endParaRPr>
          </a:p>
          <a:p>
            <a:pPr algn="l">
              <a:buFont typeface="Arial" panose="020B0604020202020204" pitchFamily="34" charset="0"/>
              <a:buChar char="•"/>
            </a:pPr>
            <a:r>
              <a:rPr lang="en-US" dirty="0">
                <a:solidFill>
                  <a:srgbClr val="222222"/>
                </a:solidFill>
                <a:latin typeface="YAD1aU3sLnI_0"/>
              </a:rPr>
              <a:t>White leather c</a:t>
            </a:r>
            <a:r>
              <a:rPr lang="en-US" b="0" i="0" dirty="0">
                <a:solidFill>
                  <a:srgbClr val="222222"/>
                </a:solidFill>
                <a:effectLst/>
                <a:latin typeface="YAD1aU3sLnI_0"/>
              </a:rPr>
              <a:t>losed heel &amp; toe shoes to protect against fluid spills and sharps.</a:t>
            </a:r>
          </a:p>
          <a:p>
            <a:pPr algn="l">
              <a:buFont typeface="Arial" panose="020B0604020202020204" pitchFamily="34" charset="0"/>
              <a:buChar char="•"/>
            </a:pPr>
            <a:r>
              <a:rPr lang="en-US" b="0" i="0" dirty="0">
                <a:solidFill>
                  <a:srgbClr val="222222"/>
                </a:solidFill>
                <a:effectLst/>
                <a:latin typeface="YAD1aU3sLnI_0"/>
              </a:rPr>
              <a:t>Neatly groomed hair – not extending below shoulder level, limited jewelry – safety concern</a:t>
            </a:r>
          </a:p>
          <a:p>
            <a:pPr algn="l">
              <a:buFont typeface="Arial" panose="020B0604020202020204" pitchFamily="34" charset="0"/>
              <a:buChar char="•"/>
            </a:pPr>
            <a:r>
              <a:rPr lang="en-US" b="0" i="0" dirty="0">
                <a:solidFill>
                  <a:srgbClr val="222222"/>
                </a:solidFill>
                <a:effectLst/>
                <a:latin typeface="YAD1aU3sLnI_0"/>
              </a:rPr>
              <a:t>No visible body art while in clinics. No visible body piercings - including tongue and nose</a:t>
            </a:r>
          </a:p>
          <a:p>
            <a:pPr algn="l">
              <a:buFont typeface="Arial" panose="020B0604020202020204" pitchFamily="34" charset="0"/>
              <a:buChar char="•"/>
            </a:pPr>
            <a:r>
              <a:rPr lang="en-US" b="0" i="0" dirty="0">
                <a:solidFill>
                  <a:srgbClr val="222222"/>
                </a:solidFill>
                <a:effectLst/>
                <a:latin typeface="YAD1aU3sLnI_0"/>
              </a:rPr>
              <a:t>Trimmed fingernails &amp; </a:t>
            </a:r>
            <a:r>
              <a:rPr lang="en-US" b="1" i="0" dirty="0">
                <a:solidFill>
                  <a:srgbClr val="C80000"/>
                </a:solidFill>
                <a:effectLst/>
                <a:latin typeface="YAD1aU3sLnI_0"/>
              </a:rPr>
              <a:t>NO false nails</a:t>
            </a:r>
            <a:r>
              <a:rPr lang="en-US" b="0" i="0" dirty="0">
                <a:solidFill>
                  <a:srgbClr val="222222"/>
                </a:solidFill>
                <a:effectLst/>
                <a:latin typeface="YAD1aU3sLnI_0"/>
              </a:rPr>
              <a:t> – hand hygiene concern</a:t>
            </a:r>
          </a:p>
          <a:p>
            <a:pPr algn="l">
              <a:buFont typeface="Arial" panose="020B0604020202020204" pitchFamily="34" charset="0"/>
              <a:buChar char="•"/>
            </a:pPr>
            <a:r>
              <a:rPr lang="en-US" b="1" i="0" dirty="0">
                <a:solidFill>
                  <a:schemeClr val="accent1"/>
                </a:solidFill>
                <a:effectLst/>
                <a:latin typeface="YAD1aU3sLnI_0"/>
              </a:rPr>
              <a:t>NO false eyelashes </a:t>
            </a:r>
            <a:r>
              <a:rPr lang="en-US" b="1" i="0" dirty="0">
                <a:effectLst/>
                <a:latin typeface="YAD1aU3sLnI_0"/>
              </a:rPr>
              <a:t>– </a:t>
            </a:r>
            <a:r>
              <a:rPr lang="en-US" i="0" dirty="0">
                <a:effectLst/>
                <a:latin typeface="YAD1aU3sLnI_0"/>
              </a:rPr>
              <a:t>contamination concern</a:t>
            </a:r>
            <a:endParaRPr lang="en-US" b="1" i="0" dirty="0">
              <a:solidFill>
                <a:schemeClr val="accent1"/>
              </a:solidFill>
              <a:effectLst/>
              <a:latin typeface="YAD1aU3sLnI_0"/>
            </a:endParaRPr>
          </a:p>
          <a:p>
            <a:pPr algn="l">
              <a:buFont typeface="Arial" panose="020B0604020202020204" pitchFamily="34" charset="0"/>
              <a:buChar char="•"/>
            </a:pPr>
            <a:r>
              <a:rPr lang="en-US" b="0" i="0" dirty="0">
                <a:solidFill>
                  <a:srgbClr val="222222"/>
                </a:solidFill>
                <a:effectLst/>
                <a:latin typeface="YAD1aU3sLnI_0"/>
              </a:rPr>
              <a:t>No facial hair on men, minimal cosmetics, perfumes or colognes</a:t>
            </a:r>
          </a:p>
          <a:p>
            <a:pPr algn="l">
              <a:buFont typeface="Arial" panose="020B0604020202020204" pitchFamily="34" charset="0"/>
              <a:buChar char="•"/>
            </a:pPr>
            <a:r>
              <a:rPr lang="en-US" b="0" i="0" dirty="0">
                <a:solidFill>
                  <a:srgbClr val="222222"/>
                </a:solidFill>
                <a:effectLst/>
                <a:latin typeface="YAD1aU3sLnI_0"/>
              </a:rPr>
              <a:t>No discernable body or smoking odor</a:t>
            </a:r>
          </a:p>
          <a:p>
            <a:pPr algn="l">
              <a:buFont typeface="Arial" panose="020B0604020202020204" pitchFamily="34" charset="0"/>
              <a:buChar char="•"/>
            </a:pPr>
            <a:r>
              <a:rPr lang="en-US" b="0" i="0" dirty="0">
                <a:solidFill>
                  <a:srgbClr val="222222"/>
                </a:solidFill>
                <a:effectLst/>
                <a:latin typeface="YAD1aU3sLnI_0"/>
              </a:rPr>
              <a:t>Eating &amp; cell phone use </a:t>
            </a:r>
            <a:r>
              <a:rPr lang="en-US" b="1" i="0" dirty="0">
                <a:solidFill>
                  <a:srgbClr val="222222"/>
                </a:solidFill>
                <a:effectLst/>
                <a:latin typeface="YAD1aU3sLnI_0"/>
              </a:rPr>
              <a:t>prohibited</a:t>
            </a:r>
            <a:r>
              <a:rPr lang="en-US" b="0" i="0" dirty="0">
                <a:solidFill>
                  <a:srgbClr val="222222"/>
                </a:solidFill>
                <a:effectLst/>
                <a:latin typeface="YAD1aU3sLnI_0"/>
              </a:rPr>
              <a:t> in clinical areas </a:t>
            </a:r>
          </a:p>
          <a:p>
            <a:endParaRPr lang="en-US" sz="1600" dirty="0"/>
          </a:p>
        </p:txBody>
      </p:sp>
    </p:spTree>
    <p:extLst>
      <p:ext uri="{BB962C8B-B14F-4D97-AF65-F5344CB8AC3E}">
        <p14:creationId xmlns:p14="http://schemas.microsoft.com/office/powerpoint/2010/main" val="1441402709"/>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7A9D9-F5BB-0408-ACAA-1BF2B9F4D151}"/>
              </a:ext>
            </a:extLst>
          </p:cNvPr>
          <p:cNvSpPr>
            <a:spLocks noGrp="1"/>
          </p:cNvSpPr>
          <p:nvPr>
            <p:ph type="title"/>
          </p:nvPr>
        </p:nvSpPr>
        <p:spPr/>
        <p:txBody>
          <a:bodyPr>
            <a:normAutofit fontScale="90000"/>
          </a:bodyPr>
          <a:lstStyle/>
          <a:p>
            <a:r>
              <a:rPr lang="en-US" dirty="0"/>
              <a:t>Pregnancy &amp; personal difficulties during program</a:t>
            </a:r>
          </a:p>
        </p:txBody>
      </p:sp>
      <p:sp>
        <p:nvSpPr>
          <p:cNvPr id="3" name="Content Placeholder 2">
            <a:extLst>
              <a:ext uri="{FF2B5EF4-FFF2-40B4-BE49-F238E27FC236}">
                <a16:creationId xmlns:a16="http://schemas.microsoft.com/office/drawing/2014/main" id="{860B4D5D-34CC-E307-CE54-AC13F125B927}"/>
              </a:ext>
            </a:extLst>
          </p:cNvPr>
          <p:cNvSpPr>
            <a:spLocks noGrp="1"/>
          </p:cNvSpPr>
          <p:nvPr>
            <p:ph idx="1"/>
          </p:nvPr>
        </p:nvSpPr>
        <p:spPr>
          <a:xfrm>
            <a:off x="4857751" y="803185"/>
            <a:ext cx="6542570" cy="5569039"/>
          </a:xfrm>
        </p:spPr>
        <p:txBody>
          <a:bodyPr/>
          <a:lstStyle/>
          <a:p>
            <a:pPr algn="l">
              <a:buFont typeface="Arial" panose="020B0604020202020204" pitchFamily="34" charset="0"/>
              <a:buChar char="•"/>
            </a:pPr>
            <a:r>
              <a:rPr lang="en-US" sz="2000" b="0" i="0" dirty="0">
                <a:solidFill>
                  <a:srgbClr val="222222"/>
                </a:solidFill>
                <a:effectLst/>
                <a:latin typeface="YAD1aU3sLnI_0"/>
              </a:rPr>
              <a:t>If you are pregnant, become</a:t>
            </a:r>
            <a:br>
              <a:rPr lang="en-US" sz="2000" b="0" i="0" dirty="0">
                <a:solidFill>
                  <a:srgbClr val="222222"/>
                </a:solidFill>
                <a:effectLst/>
                <a:latin typeface="YAD1aU3sLnI_0"/>
              </a:rPr>
            </a:br>
            <a:r>
              <a:rPr lang="en-US" sz="2000" b="0" i="0" dirty="0">
                <a:solidFill>
                  <a:srgbClr val="222222"/>
                </a:solidFill>
                <a:effectLst/>
                <a:latin typeface="YAD1aU3sLnI_0"/>
              </a:rPr>
              <a:t>pregnant, or experience significant</a:t>
            </a:r>
            <a:br>
              <a:rPr lang="en-US" sz="2000" b="0" i="0" dirty="0">
                <a:solidFill>
                  <a:srgbClr val="222222"/>
                </a:solidFill>
                <a:effectLst/>
                <a:latin typeface="YAD1aU3sLnI_0"/>
              </a:rPr>
            </a:br>
            <a:r>
              <a:rPr lang="en-US" sz="2000" b="0" i="0" dirty="0">
                <a:solidFill>
                  <a:srgbClr val="222222"/>
                </a:solidFill>
                <a:effectLst/>
                <a:latin typeface="YAD1aU3sLnI_0"/>
              </a:rPr>
              <a:t>personal challenges during the Surgical Technology</a:t>
            </a:r>
            <a:br>
              <a:rPr lang="en-US" sz="2000" b="0" i="0" dirty="0">
                <a:solidFill>
                  <a:srgbClr val="222222"/>
                </a:solidFill>
                <a:effectLst/>
                <a:latin typeface="YAD1aU3sLnI_0"/>
              </a:rPr>
            </a:br>
            <a:r>
              <a:rPr lang="en-US" sz="2000" b="0" i="0" dirty="0">
                <a:solidFill>
                  <a:srgbClr val="222222"/>
                </a:solidFill>
                <a:effectLst/>
                <a:latin typeface="YAD1aU3sLnI_0"/>
              </a:rPr>
              <a:t>Program, you are still required to</a:t>
            </a:r>
            <a:br>
              <a:rPr lang="en-US" sz="2000" b="0" i="0" dirty="0">
                <a:solidFill>
                  <a:srgbClr val="222222"/>
                </a:solidFill>
                <a:effectLst/>
                <a:latin typeface="YAD1aU3sLnI_0"/>
              </a:rPr>
            </a:br>
            <a:r>
              <a:rPr lang="en-US" sz="2000" b="0" i="0" dirty="0">
                <a:solidFill>
                  <a:srgbClr val="222222"/>
                </a:solidFill>
                <a:effectLst/>
                <a:latin typeface="YAD1aU3sLnI_0"/>
              </a:rPr>
              <a:t>meet the same physical and</a:t>
            </a:r>
            <a:br>
              <a:rPr lang="en-US" sz="2000" b="0" i="0" dirty="0">
                <a:solidFill>
                  <a:srgbClr val="222222"/>
                </a:solidFill>
                <a:effectLst/>
                <a:latin typeface="YAD1aU3sLnI_0"/>
              </a:rPr>
            </a:br>
            <a:r>
              <a:rPr lang="en-US" sz="2000" b="0" i="0" dirty="0">
                <a:solidFill>
                  <a:srgbClr val="222222"/>
                </a:solidFill>
                <a:effectLst/>
                <a:latin typeface="YAD1aU3sLnI_0"/>
              </a:rPr>
              <a:t>psychological standards.</a:t>
            </a:r>
          </a:p>
          <a:p>
            <a:r>
              <a:rPr lang="en-US" sz="2000" b="0" i="0" dirty="0">
                <a:solidFill>
                  <a:srgbClr val="222222"/>
                </a:solidFill>
                <a:effectLst/>
                <a:latin typeface="YAD1aU3sLnI_0"/>
              </a:rPr>
              <a:t>Failure to do so may affect your</a:t>
            </a:r>
            <a:br>
              <a:rPr lang="en-US" sz="2000" b="0" i="0" dirty="0">
                <a:solidFill>
                  <a:srgbClr val="222222"/>
                </a:solidFill>
                <a:effectLst/>
                <a:latin typeface="YAD1aU3sLnI_0"/>
              </a:rPr>
            </a:br>
            <a:r>
              <a:rPr lang="en-US" sz="2000" b="0" i="0" dirty="0">
                <a:solidFill>
                  <a:srgbClr val="222222"/>
                </a:solidFill>
                <a:effectLst/>
                <a:latin typeface="YAD1aU3sLnI_0"/>
              </a:rPr>
              <a:t>ability to complete the program</a:t>
            </a:r>
            <a:br>
              <a:rPr lang="en-US" sz="2000" b="0" i="0" dirty="0">
                <a:solidFill>
                  <a:srgbClr val="222222"/>
                </a:solidFill>
                <a:effectLst/>
                <a:latin typeface="YAD1aU3sLnI_0"/>
              </a:rPr>
            </a:br>
            <a:r>
              <a:rPr lang="en-US" sz="2000" b="0" i="0" dirty="0">
                <a:solidFill>
                  <a:srgbClr val="222222"/>
                </a:solidFill>
                <a:effectLst/>
                <a:latin typeface="YAD1aU3sLnI_0"/>
              </a:rPr>
              <a:t>within the designated timeframe.</a:t>
            </a:r>
          </a:p>
          <a:p>
            <a:endParaRPr lang="en-US" dirty="0"/>
          </a:p>
        </p:txBody>
      </p:sp>
    </p:spTree>
    <p:extLst>
      <p:ext uri="{BB962C8B-B14F-4D97-AF65-F5344CB8AC3E}">
        <p14:creationId xmlns:p14="http://schemas.microsoft.com/office/powerpoint/2010/main" val="1456631464"/>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28749-328F-04FA-4111-28E058B4A762}"/>
              </a:ext>
            </a:extLst>
          </p:cNvPr>
          <p:cNvSpPr>
            <a:spLocks noGrp="1"/>
          </p:cNvSpPr>
          <p:nvPr>
            <p:ph type="title"/>
          </p:nvPr>
        </p:nvSpPr>
        <p:spPr/>
        <p:txBody>
          <a:bodyPr/>
          <a:lstStyle/>
          <a:p>
            <a:r>
              <a:rPr lang="en-US" b="1" dirty="0">
                <a:solidFill>
                  <a:schemeClr val="tx1"/>
                </a:solidFill>
              </a:rPr>
              <a:t>Accreditation </a:t>
            </a:r>
          </a:p>
        </p:txBody>
      </p:sp>
      <p:graphicFrame>
        <p:nvGraphicFramePr>
          <p:cNvPr id="5" name="Content Placeholder 2">
            <a:extLst>
              <a:ext uri="{FF2B5EF4-FFF2-40B4-BE49-F238E27FC236}">
                <a16:creationId xmlns:a16="http://schemas.microsoft.com/office/drawing/2014/main" id="{BB4472AE-B57A-AE28-3210-91DA0F46EE94}"/>
              </a:ext>
            </a:extLst>
          </p:cNvPr>
          <p:cNvGraphicFramePr>
            <a:graphicFrameLocks noGrp="1"/>
          </p:cNvGraphicFramePr>
          <p:nvPr>
            <p:ph idx="1"/>
          </p:nvPr>
        </p:nvGraphicFramePr>
        <p:xfrm>
          <a:off x="5118447" y="803186"/>
          <a:ext cx="6281873" cy="52486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9112980"/>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831267-5CAE-41B8-A1CC-66FE1628A6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4371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79EE808-85F9-455B-B8F9-FBE90075FB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89DCC09-ED44-478A-8F79-A02EBAF7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8E2E2454-5C03-4173-B8FE-1AB94658D4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2E8C684E-09F3-4317-A7D3-3D18C35931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C5505EC4-4943-4963-98E8-69AF3FDF0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4562C7B8-8AFB-4DDB-B72F-284990D5C4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C3443E48-282C-4250-A466-0EC71FB9E1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E1DA5A47-4EF3-4987-A0B2-0D48C03004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B97C0249-6965-4479-85DD-65D339807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593CC77F-968A-4E39-A274-8278279149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1238E5CF-CAEC-4B5C-9DB6-A40F03FB3A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BD96636-6E63-4D65-A35C-92653FC483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8D56D53D-1432-4D95-B0DD-3799916FD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15107AD-3A21-4847-8F6C-C406292763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74B4AC16-93AF-4037-B469-BD1BAB95C9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57AEC385-0F84-4743-A483-0E9711446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90B47478-85F0-4BCA-9C98-48B633FD5A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C8F8E9C6-76DE-42DF-9CD7-B9789CDE15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660FFC41-5F89-4B42-913F-7FB178063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1B956442-7A16-4B5B-908F-D69FC0A933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B54D797E-632B-4287-907B-A96D2CCBF4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BF7D9703-D82B-498D-AA68-475F298FAA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3" name="Group 32">
            <a:extLst>
              <a:ext uri="{FF2B5EF4-FFF2-40B4-BE49-F238E27FC236}">
                <a16:creationId xmlns:a16="http://schemas.microsoft.com/office/drawing/2014/main" id="{F8D580F2-1EDA-4B5F-98EB-EF8F18E9B7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E0F2EADF-2A67-482F-B290-DED5172BB6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5" name="Isosceles Triangle 22">
              <a:extLst>
                <a:ext uri="{FF2B5EF4-FFF2-40B4-BE49-F238E27FC236}">
                  <a16:creationId xmlns:a16="http://schemas.microsoft.com/office/drawing/2014/main" id="{39BCFDA0-B04D-4835-A135-02F8969F33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6" name="Rectangle 35">
              <a:extLst>
                <a:ext uri="{FF2B5EF4-FFF2-40B4-BE49-F238E27FC236}">
                  <a16:creationId xmlns:a16="http://schemas.microsoft.com/office/drawing/2014/main" id="{6DD3C0B8-C176-40C2-93F5-670E2BAC7D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6213BAEB-FFD8-05D9-81D1-67F2CC042EA0}"/>
              </a:ext>
            </a:extLst>
          </p:cNvPr>
          <p:cNvSpPr>
            <a:spLocks noGrp="1"/>
          </p:cNvSpPr>
          <p:nvPr>
            <p:ph type="title"/>
          </p:nvPr>
        </p:nvSpPr>
        <p:spPr>
          <a:xfrm>
            <a:off x="888631" y="2349925"/>
            <a:ext cx="3498979" cy="2456442"/>
          </a:xfrm>
        </p:spPr>
        <p:txBody>
          <a:bodyPr>
            <a:normAutofit/>
          </a:bodyPr>
          <a:lstStyle/>
          <a:p>
            <a:r>
              <a:rPr lang="en-US" dirty="0"/>
              <a:t>Back up plan?</a:t>
            </a:r>
          </a:p>
        </p:txBody>
      </p:sp>
      <p:sp>
        <p:nvSpPr>
          <p:cNvPr id="3" name="Content Placeholder 2">
            <a:extLst>
              <a:ext uri="{FF2B5EF4-FFF2-40B4-BE49-F238E27FC236}">
                <a16:creationId xmlns:a16="http://schemas.microsoft.com/office/drawing/2014/main" id="{FD80BE92-513B-9E9D-F3F3-EDA15F735359}"/>
              </a:ext>
            </a:extLst>
          </p:cNvPr>
          <p:cNvSpPr>
            <a:spLocks noGrp="1"/>
          </p:cNvSpPr>
          <p:nvPr>
            <p:ph idx="1"/>
          </p:nvPr>
        </p:nvSpPr>
        <p:spPr>
          <a:xfrm>
            <a:off x="5118447" y="803186"/>
            <a:ext cx="6281873" cy="5248622"/>
          </a:xfrm>
        </p:spPr>
        <p:txBody>
          <a:bodyPr>
            <a:normAutofit/>
          </a:bodyPr>
          <a:lstStyle/>
          <a:p>
            <a:pPr algn="l">
              <a:buFont typeface="Arial" panose="020B0604020202020204" pitchFamily="34" charset="0"/>
              <a:buChar char="•"/>
            </a:pPr>
            <a:r>
              <a:rPr lang="en-US" b="0" i="0" dirty="0">
                <a:effectLst/>
                <a:latin typeface="YAD1aU3sLnI_0"/>
              </a:rPr>
              <a:t>If you are not selected for the Surgical Technology</a:t>
            </a:r>
            <a:br>
              <a:rPr lang="en-US" b="0" i="0" dirty="0">
                <a:effectLst/>
                <a:latin typeface="YAD1aU3sLnI_0"/>
              </a:rPr>
            </a:br>
            <a:r>
              <a:rPr lang="en-US" b="0" i="0" dirty="0">
                <a:effectLst/>
                <a:latin typeface="YAD1aU3sLnI_0"/>
              </a:rPr>
              <a:t>program, what plan do you have?</a:t>
            </a:r>
          </a:p>
          <a:p>
            <a:pPr marL="0" indent="0" algn="l">
              <a:buNone/>
            </a:pPr>
            <a:br>
              <a:rPr lang="en-US" b="0" i="0" dirty="0">
                <a:effectLst/>
                <a:latin typeface="YAD1aU3sLnI_0"/>
              </a:rPr>
            </a:br>
            <a:endParaRPr lang="en-US" b="0" i="0" dirty="0">
              <a:effectLst/>
              <a:latin typeface="YAD1aU3sLnI_0"/>
            </a:endParaRPr>
          </a:p>
          <a:p>
            <a:pPr algn="l">
              <a:buFont typeface="Arial" panose="020B0604020202020204" pitchFamily="34" charset="0"/>
              <a:buChar char="•"/>
            </a:pPr>
            <a:r>
              <a:rPr lang="en-US" b="0" i="0" dirty="0">
                <a:effectLst/>
                <a:latin typeface="YAD1aU3sLnI_0"/>
              </a:rPr>
              <a:t>Schedule electives which interest you or may support a career and lead to a degree other than Surgical Technology.</a:t>
            </a:r>
          </a:p>
          <a:p>
            <a:pPr marL="0" indent="0" algn="l">
              <a:buNone/>
            </a:pPr>
            <a:br>
              <a:rPr lang="en-US" b="0" i="0" dirty="0">
                <a:effectLst/>
                <a:latin typeface="YAD1aU3sLnI_0"/>
              </a:rPr>
            </a:br>
            <a:endParaRPr lang="en-US" b="0" i="0" dirty="0">
              <a:effectLst/>
              <a:latin typeface="YAD1aU3sLnI_0"/>
            </a:endParaRPr>
          </a:p>
          <a:p>
            <a:pPr algn="l">
              <a:buFont typeface="Arial" panose="020B0604020202020204" pitchFamily="34" charset="0"/>
              <a:buChar char="•"/>
            </a:pPr>
            <a:r>
              <a:rPr lang="en-US" b="0" i="0" dirty="0">
                <a:effectLst/>
                <a:latin typeface="YAD1aU3sLnI_0"/>
              </a:rPr>
              <a:t>You may apply to the Surgical Technology program</a:t>
            </a:r>
            <a:br>
              <a:rPr lang="en-US" b="0" i="0" dirty="0">
                <a:effectLst/>
                <a:latin typeface="YAD1aU3sLnI_0"/>
              </a:rPr>
            </a:br>
            <a:r>
              <a:rPr lang="en-US" b="0" i="0" dirty="0">
                <a:effectLst/>
                <a:latin typeface="YAD1aU3sLnI_0"/>
              </a:rPr>
              <a:t>more than once. Each application is competitive.</a:t>
            </a:r>
          </a:p>
          <a:p>
            <a:endParaRPr lang="en-US" dirty="0"/>
          </a:p>
        </p:txBody>
      </p:sp>
    </p:spTree>
    <p:extLst>
      <p:ext uri="{BB962C8B-B14F-4D97-AF65-F5344CB8AC3E}">
        <p14:creationId xmlns:p14="http://schemas.microsoft.com/office/powerpoint/2010/main" val="2857040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4000"/>
                <a:lumMod val="116000"/>
              </a:schemeClr>
            </a:gs>
            <a:gs pos="100000">
              <a:schemeClr val="bg2">
                <a:tint val="98000"/>
                <a:shade val="86000"/>
                <a:satMod val="90000"/>
                <a:lumMod val="88000"/>
              </a:schemeClr>
            </a:gs>
          </a:gsLst>
          <a:path path="circle">
            <a:fillToRect l="50000" t="15000" r="50000" b="169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F08744-9D7B-4693-B8D6-2A5210AE9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32">
            <a:extLst>
              <a:ext uri="{FF2B5EF4-FFF2-40B4-BE49-F238E27FC236}">
                <a16:creationId xmlns:a16="http://schemas.microsoft.com/office/drawing/2014/main" id="{5B2E630F-F386-44FA-B1A1-C10A9BF43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336127">
            <a:off x="296272" y="1026251"/>
            <a:ext cx="7298578" cy="5088488"/>
          </a:xfrm>
          <a:custGeom>
            <a:avLst/>
            <a:gdLst>
              <a:gd name="connsiteX0" fmla="*/ 0 w 6428838"/>
              <a:gd name="connsiteY0" fmla="*/ 2579031 h 5158062"/>
              <a:gd name="connsiteX1" fmla="*/ 3214419 w 6428838"/>
              <a:gd name="connsiteY1" fmla="*/ 0 h 5158062"/>
              <a:gd name="connsiteX2" fmla="*/ 6428838 w 6428838"/>
              <a:gd name="connsiteY2" fmla="*/ 2579031 h 5158062"/>
              <a:gd name="connsiteX3" fmla="*/ 3214419 w 6428838"/>
              <a:gd name="connsiteY3" fmla="*/ 5158062 h 5158062"/>
              <a:gd name="connsiteX4" fmla="*/ 0 w 6428838"/>
              <a:gd name="connsiteY4" fmla="*/ 2579031 h 5158062"/>
              <a:gd name="connsiteX0" fmla="*/ 3321 w 6432159"/>
              <a:gd name="connsiteY0" fmla="*/ 2647125 h 5226156"/>
              <a:gd name="connsiteX1" fmla="*/ 2789723 w 6432159"/>
              <a:gd name="connsiteY1" fmla="*/ 0 h 5226156"/>
              <a:gd name="connsiteX2" fmla="*/ 6432159 w 6432159"/>
              <a:gd name="connsiteY2" fmla="*/ 2647125 h 5226156"/>
              <a:gd name="connsiteX3" fmla="*/ 3217740 w 6432159"/>
              <a:gd name="connsiteY3" fmla="*/ 5226156 h 5226156"/>
              <a:gd name="connsiteX4" fmla="*/ 3321 w 6432159"/>
              <a:gd name="connsiteY4" fmla="*/ 2647125 h 5226156"/>
              <a:gd name="connsiteX0" fmla="*/ 1953 w 6566979"/>
              <a:gd name="connsiteY0" fmla="*/ 2695803 h 5226224"/>
              <a:gd name="connsiteX1" fmla="*/ 2924543 w 6566979"/>
              <a:gd name="connsiteY1" fmla="*/ 39 h 5226224"/>
              <a:gd name="connsiteX2" fmla="*/ 6566979 w 6566979"/>
              <a:gd name="connsiteY2" fmla="*/ 2647164 h 5226224"/>
              <a:gd name="connsiteX3" fmla="*/ 3352560 w 6566979"/>
              <a:gd name="connsiteY3" fmla="*/ 5226195 h 5226224"/>
              <a:gd name="connsiteX4" fmla="*/ 1953 w 6566979"/>
              <a:gd name="connsiteY4" fmla="*/ 2695803 h 5226224"/>
              <a:gd name="connsiteX0" fmla="*/ 8982 w 6574008"/>
              <a:gd name="connsiteY0" fmla="*/ 2695803 h 5226313"/>
              <a:gd name="connsiteX1" fmla="*/ 2931572 w 6574008"/>
              <a:gd name="connsiteY1" fmla="*/ 39 h 5226313"/>
              <a:gd name="connsiteX2" fmla="*/ 6574008 w 6574008"/>
              <a:gd name="connsiteY2" fmla="*/ 2647164 h 5226313"/>
              <a:gd name="connsiteX3" fmla="*/ 3359589 w 6574008"/>
              <a:gd name="connsiteY3" fmla="*/ 5226195 h 5226313"/>
              <a:gd name="connsiteX4" fmla="*/ 8982 w 6574008"/>
              <a:gd name="connsiteY4" fmla="*/ 2695803 h 5226313"/>
              <a:gd name="connsiteX0" fmla="*/ 11929 w 6576955"/>
              <a:gd name="connsiteY0" fmla="*/ 2695953 h 5226463"/>
              <a:gd name="connsiteX1" fmla="*/ 2934519 w 6576955"/>
              <a:gd name="connsiteY1" fmla="*/ 189 h 5226463"/>
              <a:gd name="connsiteX2" fmla="*/ 6576955 w 6576955"/>
              <a:gd name="connsiteY2" fmla="*/ 2647314 h 5226463"/>
              <a:gd name="connsiteX3" fmla="*/ 3362536 w 6576955"/>
              <a:gd name="connsiteY3" fmla="*/ 5226345 h 5226463"/>
              <a:gd name="connsiteX4" fmla="*/ 11929 w 6576955"/>
              <a:gd name="connsiteY4" fmla="*/ 2695953 h 5226463"/>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47356"/>
              <a:gd name="connsiteX1" fmla="*/ 2931852 w 6963394"/>
              <a:gd name="connsiteY1" fmla="*/ 10033 h 5247356"/>
              <a:gd name="connsiteX2" fmla="*/ 6963394 w 6963394"/>
              <a:gd name="connsiteY2" fmla="*/ 3318639 h 5247356"/>
              <a:gd name="connsiteX3" fmla="*/ 3359869 w 6963394"/>
              <a:gd name="connsiteY3" fmla="*/ 5236189 h 5247356"/>
              <a:gd name="connsiteX4" fmla="*/ 9262 w 6963394"/>
              <a:gd name="connsiteY4" fmla="*/ 2705797 h 5247356"/>
              <a:gd name="connsiteX0" fmla="*/ 9262 w 6963394"/>
              <a:gd name="connsiteY0" fmla="*/ 2705797 h 5292159"/>
              <a:gd name="connsiteX1" fmla="*/ 2931852 w 6963394"/>
              <a:gd name="connsiteY1" fmla="*/ 10033 h 5292159"/>
              <a:gd name="connsiteX2" fmla="*/ 6963394 w 6963394"/>
              <a:gd name="connsiteY2" fmla="*/ 3318639 h 5292159"/>
              <a:gd name="connsiteX3" fmla="*/ 3359869 w 6963394"/>
              <a:gd name="connsiteY3" fmla="*/ 5236189 h 5292159"/>
              <a:gd name="connsiteX4" fmla="*/ 9262 w 6963394"/>
              <a:gd name="connsiteY4" fmla="*/ 2705797 h 5292159"/>
              <a:gd name="connsiteX0" fmla="*/ 9262 w 6963394"/>
              <a:gd name="connsiteY0" fmla="*/ 2705797 h 5259961"/>
              <a:gd name="connsiteX1" fmla="*/ 2931852 w 6963394"/>
              <a:gd name="connsiteY1" fmla="*/ 10033 h 5259961"/>
              <a:gd name="connsiteX2" fmla="*/ 6963394 w 6963394"/>
              <a:gd name="connsiteY2" fmla="*/ 3318639 h 5259961"/>
              <a:gd name="connsiteX3" fmla="*/ 3359869 w 6963394"/>
              <a:gd name="connsiteY3" fmla="*/ 5236189 h 5259961"/>
              <a:gd name="connsiteX4" fmla="*/ 9262 w 6963394"/>
              <a:gd name="connsiteY4" fmla="*/ 2705797 h 5259961"/>
              <a:gd name="connsiteX0" fmla="*/ 9557 w 7352795"/>
              <a:gd name="connsiteY0" fmla="*/ 2707501 h 5252013"/>
              <a:gd name="connsiteX1" fmla="*/ 2932147 w 7352795"/>
              <a:gd name="connsiteY1" fmla="*/ 11737 h 5252013"/>
              <a:gd name="connsiteX2" fmla="*/ 7352795 w 7352795"/>
              <a:gd name="connsiteY2" fmla="*/ 3378709 h 5252013"/>
              <a:gd name="connsiteX3" fmla="*/ 3360164 w 7352795"/>
              <a:gd name="connsiteY3" fmla="*/ 5237893 h 5252013"/>
              <a:gd name="connsiteX4" fmla="*/ 9557 w 7352795"/>
              <a:gd name="connsiteY4" fmla="*/ 2707501 h 5252013"/>
              <a:gd name="connsiteX0" fmla="*/ 8078 w 7789061"/>
              <a:gd name="connsiteY0" fmla="*/ 2744796 h 5249051"/>
              <a:gd name="connsiteX1" fmla="*/ 3368413 w 7789061"/>
              <a:gd name="connsiteY1" fmla="*/ 10121 h 5249051"/>
              <a:gd name="connsiteX2" fmla="*/ 7789061 w 7789061"/>
              <a:gd name="connsiteY2" fmla="*/ 3377093 h 5249051"/>
              <a:gd name="connsiteX3" fmla="*/ 3796430 w 7789061"/>
              <a:gd name="connsiteY3" fmla="*/ 5236277 h 5249051"/>
              <a:gd name="connsiteX4" fmla="*/ 8078 w 7789061"/>
              <a:gd name="connsiteY4" fmla="*/ 2744796 h 5249051"/>
              <a:gd name="connsiteX0" fmla="*/ 8078 w 7789061"/>
              <a:gd name="connsiteY0" fmla="*/ 2744796 h 5271741"/>
              <a:gd name="connsiteX1" fmla="*/ 3368413 w 7789061"/>
              <a:gd name="connsiteY1" fmla="*/ 10121 h 5271741"/>
              <a:gd name="connsiteX2" fmla="*/ 7789061 w 7789061"/>
              <a:gd name="connsiteY2" fmla="*/ 3377093 h 5271741"/>
              <a:gd name="connsiteX3" fmla="*/ 3796430 w 7789061"/>
              <a:gd name="connsiteY3" fmla="*/ 5236277 h 5271741"/>
              <a:gd name="connsiteX4" fmla="*/ 8078 w 7789061"/>
              <a:gd name="connsiteY4" fmla="*/ 2744796 h 5271741"/>
              <a:gd name="connsiteX0" fmla="*/ 1055 w 7782038"/>
              <a:gd name="connsiteY0" fmla="*/ 2738806 h 5438018"/>
              <a:gd name="connsiteX1" fmla="*/ 3361390 w 7782038"/>
              <a:gd name="connsiteY1" fmla="*/ 4131 h 5438018"/>
              <a:gd name="connsiteX2" fmla="*/ 7782038 w 7782038"/>
              <a:gd name="connsiteY2" fmla="*/ 3371103 h 5438018"/>
              <a:gd name="connsiteX3" fmla="*/ 3692130 w 7782038"/>
              <a:gd name="connsiteY3" fmla="*/ 5415113 h 5438018"/>
              <a:gd name="connsiteX4" fmla="*/ 1055 w 7782038"/>
              <a:gd name="connsiteY4" fmla="*/ 2738806 h 5438018"/>
              <a:gd name="connsiteX0" fmla="*/ 28883 w 7809866"/>
              <a:gd name="connsiteY0" fmla="*/ 2742147 h 5441359"/>
              <a:gd name="connsiteX1" fmla="*/ 3389218 w 7809866"/>
              <a:gd name="connsiteY1" fmla="*/ 7472 h 5441359"/>
              <a:gd name="connsiteX2" fmla="*/ 7809866 w 7809866"/>
              <a:gd name="connsiteY2" fmla="*/ 3374444 h 5441359"/>
              <a:gd name="connsiteX3" fmla="*/ 3719958 w 7809866"/>
              <a:gd name="connsiteY3" fmla="*/ 5418454 h 5441359"/>
              <a:gd name="connsiteX4" fmla="*/ 28883 w 7809866"/>
              <a:gd name="connsiteY4" fmla="*/ 2742147 h 5441359"/>
              <a:gd name="connsiteX0" fmla="*/ 36549 w 7817532"/>
              <a:gd name="connsiteY0" fmla="*/ 2751085 h 5450297"/>
              <a:gd name="connsiteX1" fmla="*/ 3396884 w 7817532"/>
              <a:gd name="connsiteY1" fmla="*/ 16410 h 5450297"/>
              <a:gd name="connsiteX2" fmla="*/ 7817532 w 7817532"/>
              <a:gd name="connsiteY2" fmla="*/ 3383382 h 5450297"/>
              <a:gd name="connsiteX3" fmla="*/ 3727624 w 7817532"/>
              <a:gd name="connsiteY3" fmla="*/ 5427392 h 5450297"/>
              <a:gd name="connsiteX4" fmla="*/ 36549 w 7817532"/>
              <a:gd name="connsiteY4" fmla="*/ 2751085 h 54502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7532" h="5450297">
                <a:moveTo>
                  <a:pt x="36549" y="2751085"/>
                </a:moveTo>
                <a:cubicBezTo>
                  <a:pt x="-281221" y="925127"/>
                  <a:pt x="1526121" y="-147339"/>
                  <a:pt x="3396884" y="16410"/>
                </a:cubicBezTo>
                <a:cubicBezTo>
                  <a:pt x="5267647" y="180159"/>
                  <a:pt x="7817532" y="1453184"/>
                  <a:pt x="7817532" y="3383382"/>
                </a:cubicBezTo>
                <a:cubicBezTo>
                  <a:pt x="7700800" y="5342763"/>
                  <a:pt x="5024455" y="5532775"/>
                  <a:pt x="3727624" y="5427392"/>
                </a:cubicBezTo>
                <a:cubicBezTo>
                  <a:pt x="2430794" y="5322009"/>
                  <a:pt x="354319" y="4577043"/>
                  <a:pt x="36549" y="2751085"/>
                </a:cubicBezTo>
                <a:close/>
              </a:path>
            </a:pathLst>
          </a:cu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73567C09-8B4D-49A6-A711-C44C5807D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3554541" y="-619573"/>
            <a:ext cx="9016699" cy="8033868"/>
          </a:xfrm>
          <a:custGeom>
            <a:avLst/>
            <a:gdLst>
              <a:gd name="connsiteX0" fmla="*/ 6078066 w 9016699"/>
              <a:gd name="connsiteY0" fmla="*/ 782055 h 8033868"/>
              <a:gd name="connsiteX1" fmla="*/ 8705208 w 9016699"/>
              <a:gd name="connsiteY1" fmla="*/ 3409197 h 8033868"/>
              <a:gd name="connsiteX2" fmla="*/ 8793057 w 9016699"/>
              <a:gd name="connsiteY2" fmla="*/ 3617452 h 8033868"/>
              <a:gd name="connsiteX3" fmla="*/ 9016699 w 9016699"/>
              <a:gd name="connsiteY3" fmla="*/ 4793120 h 8033868"/>
              <a:gd name="connsiteX4" fmla="*/ 8960084 w 9016699"/>
              <a:gd name="connsiteY4" fmla="*/ 5272709 h 8033868"/>
              <a:gd name="connsiteX5" fmla="*/ 8920563 w 9016699"/>
              <a:gd name="connsiteY5" fmla="*/ 5444162 h 8033868"/>
              <a:gd name="connsiteX6" fmla="*/ 6620466 w 9016699"/>
              <a:gd name="connsiteY6" fmla="*/ 7744259 h 8033868"/>
              <a:gd name="connsiteX7" fmla="*/ 6480006 w 9016699"/>
              <a:gd name="connsiteY7" fmla="*/ 7795347 h 8033868"/>
              <a:gd name="connsiteX8" fmla="*/ 4389696 w 9016699"/>
              <a:gd name="connsiteY8" fmla="*/ 7987178 h 8033868"/>
              <a:gd name="connsiteX9" fmla="*/ 3086984 w 9016699"/>
              <a:gd name="connsiteY9" fmla="*/ 7466023 h 8033868"/>
              <a:gd name="connsiteX10" fmla="*/ 3024300 w 9016699"/>
              <a:gd name="connsiteY10" fmla="*/ 7426965 h 8033868"/>
              <a:gd name="connsiteX11" fmla="*/ 519567 w 9016699"/>
              <a:gd name="connsiteY11" fmla="*/ 4922232 h 8033868"/>
              <a:gd name="connsiteX12" fmla="*/ 419495 w 9016699"/>
              <a:gd name="connsiteY12" fmla="*/ 4733719 h 8033868"/>
              <a:gd name="connsiteX13" fmla="*/ 3514 w 9016699"/>
              <a:gd name="connsiteY13" fmla="*/ 3245168 h 8033868"/>
              <a:gd name="connsiteX14" fmla="*/ 4193329 w 9016699"/>
              <a:gd name="connsiteY14" fmla="*/ 36108 h 8033868"/>
              <a:gd name="connsiteX15" fmla="*/ 5977677 w 9016699"/>
              <a:gd name="connsiteY15" fmla="*/ 722908 h 8033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016699" h="8033868">
                <a:moveTo>
                  <a:pt x="6078066" y="782055"/>
                </a:moveTo>
                <a:lnTo>
                  <a:pt x="8705208" y="3409197"/>
                </a:lnTo>
                <a:lnTo>
                  <a:pt x="8793057" y="3617452"/>
                </a:lnTo>
                <a:cubicBezTo>
                  <a:pt x="8935615" y="3988374"/>
                  <a:pt x="9016699" y="4381324"/>
                  <a:pt x="9016699" y="4793120"/>
                </a:cubicBezTo>
                <a:cubicBezTo>
                  <a:pt x="9008675" y="4960329"/>
                  <a:pt x="8989449" y="5120121"/>
                  <a:pt x="8960084" y="5272709"/>
                </a:cubicBezTo>
                <a:lnTo>
                  <a:pt x="8920563" y="5444162"/>
                </a:lnTo>
                <a:lnTo>
                  <a:pt x="6620466" y="7744259"/>
                </a:lnTo>
                <a:lnTo>
                  <a:pt x="6480006" y="7795347"/>
                </a:lnTo>
                <a:cubicBezTo>
                  <a:pt x="5726471" y="8035167"/>
                  <a:pt x="4953020" y="8083925"/>
                  <a:pt x="4389696" y="7987178"/>
                </a:cubicBezTo>
                <a:cubicBezTo>
                  <a:pt x="4014146" y="7922680"/>
                  <a:pt x="3559510" y="7740111"/>
                  <a:pt x="3086984" y="7466023"/>
                </a:cubicBezTo>
                <a:lnTo>
                  <a:pt x="3024300" y="7426965"/>
                </a:lnTo>
                <a:lnTo>
                  <a:pt x="519567" y="4922232"/>
                </a:lnTo>
                <a:lnTo>
                  <a:pt x="419495" y="4733719"/>
                </a:lnTo>
                <a:cubicBezTo>
                  <a:pt x="181303" y="4258474"/>
                  <a:pt x="28977" y="3756361"/>
                  <a:pt x="3514" y="3245168"/>
                </a:cubicBezTo>
                <a:cubicBezTo>
                  <a:pt x="-112889" y="908287"/>
                  <a:pt x="2691131" y="-221884"/>
                  <a:pt x="4193329" y="36108"/>
                </a:cubicBezTo>
                <a:cubicBezTo>
                  <a:pt x="4662766" y="116730"/>
                  <a:pt x="5309837" y="354143"/>
                  <a:pt x="5977677" y="722908"/>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2077796-84B2-1E0F-D751-FC82A3A0168D}"/>
              </a:ext>
            </a:extLst>
          </p:cNvPr>
          <p:cNvSpPr>
            <a:spLocks noGrp="1"/>
          </p:cNvSpPr>
          <p:nvPr>
            <p:ph type="title"/>
          </p:nvPr>
        </p:nvSpPr>
        <p:spPr>
          <a:xfrm>
            <a:off x="807720" y="2349925"/>
            <a:ext cx="2441894" cy="2456442"/>
          </a:xfrm>
        </p:spPr>
        <p:txBody>
          <a:bodyPr>
            <a:normAutofit/>
          </a:bodyPr>
          <a:lstStyle/>
          <a:p>
            <a:pPr algn="l"/>
            <a:r>
              <a:rPr lang="en-US" sz="3200" dirty="0"/>
              <a:t>Information</a:t>
            </a:r>
            <a:br>
              <a:rPr lang="en-US" sz="3200" dirty="0"/>
            </a:br>
            <a:r>
              <a:rPr lang="en-US" sz="3200" dirty="0"/>
              <a:t>Sources</a:t>
            </a:r>
          </a:p>
        </p:txBody>
      </p:sp>
      <p:sp>
        <p:nvSpPr>
          <p:cNvPr id="3" name="Content Placeholder 2">
            <a:extLst>
              <a:ext uri="{FF2B5EF4-FFF2-40B4-BE49-F238E27FC236}">
                <a16:creationId xmlns:a16="http://schemas.microsoft.com/office/drawing/2014/main" id="{DB843446-A4E1-F52C-E86B-007B9F830610}"/>
              </a:ext>
            </a:extLst>
          </p:cNvPr>
          <p:cNvSpPr>
            <a:spLocks noGrp="1"/>
          </p:cNvSpPr>
          <p:nvPr>
            <p:ph idx="1"/>
          </p:nvPr>
        </p:nvSpPr>
        <p:spPr>
          <a:xfrm>
            <a:off x="4830279" y="1468591"/>
            <a:ext cx="6554001" cy="4635503"/>
          </a:xfrm>
        </p:spPr>
        <p:txBody>
          <a:bodyPr>
            <a:normAutofit/>
          </a:bodyPr>
          <a:lstStyle/>
          <a:p>
            <a:r>
              <a:rPr lang="en-US" b="1" i="0" dirty="0">
                <a:effectLst/>
                <a:latin typeface="YAD1aU3sLnI_0"/>
              </a:rPr>
              <a:t>CAAHEP (Commission on Accreditation of Allied Health Education Programs)</a:t>
            </a:r>
            <a:endParaRPr lang="en-US" b="0" i="0" dirty="0">
              <a:effectLst/>
              <a:latin typeface="YAD1aU3sLnI_0"/>
            </a:endParaRPr>
          </a:p>
          <a:p>
            <a:pPr algn="l">
              <a:buFont typeface="Arial" panose="020B0604020202020204" pitchFamily="34" charset="0"/>
              <a:buChar char="•"/>
            </a:pPr>
            <a:r>
              <a:rPr lang="en-US" b="1" i="0" dirty="0">
                <a:effectLst/>
                <a:latin typeface="YAD1aU3sLnI_0"/>
              </a:rPr>
              <a:t>http://</a:t>
            </a:r>
            <a:r>
              <a:rPr lang="en-US" b="1" i="0" dirty="0" err="1">
                <a:effectLst/>
                <a:latin typeface="YAD1aU3sLnI_0"/>
              </a:rPr>
              <a:t>caahep.org</a:t>
            </a:r>
            <a:endParaRPr lang="en-US" b="0" i="0" dirty="0">
              <a:effectLst/>
              <a:latin typeface="YAD1aU3sLnI_0"/>
            </a:endParaRPr>
          </a:p>
          <a:p>
            <a:endParaRPr lang="en-US" b="1" dirty="0">
              <a:latin typeface="YAD1aU3sLnI_0"/>
            </a:endParaRPr>
          </a:p>
          <a:p>
            <a:r>
              <a:rPr lang="en-US" b="1" i="0" dirty="0">
                <a:effectLst/>
                <a:latin typeface="YAD1aU3sLnI_0"/>
              </a:rPr>
              <a:t>TEAS Exam</a:t>
            </a:r>
            <a:endParaRPr lang="en-US" b="0" i="0" dirty="0">
              <a:effectLst/>
              <a:latin typeface="YAD1aU3sLnI_0"/>
            </a:endParaRPr>
          </a:p>
          <a:p>
            <a:pPr algn="l">
              <a:buFont typeface="Arial" panose="020B0604020202020204" pitchFamily="34" charset="0"/>
              <a:buChar char="•"/>
            </a:pPr>
            <a:r>
              <a:rPr lang="en-US" b="1" i="0" dirty="0">
                <a:effectLst/>
                <a:latin typeface="YAD1aU3sLnI_0"/>
              </a:rPr>
              <a:t>https://</a:t>
            </a:r>
            <a:r>
              <a:rPr lang="en-US" b="1" i="0" dirty="0" err="1">
                <a:effectLst/>
                <a:latin typeface="YAD1aU3sLnI_0"/>
              </a:rPr>
              <a:t>www.atitesting.com</a:t>
            </a:r>
            <a:r>
              <a:rPr lang="en-US" b="1" i="0" dirty="0">
                <a:effectLst/>
                <a:latin typeface="YAD1aU3sLnI_0"/>
              </a:rPr>
              <a:t>/teas </a:t>
            </a:r>
          </a:p>
          <a:p>
            <a:pPr algn="l">
              <a:buFont typeface="Arial" panose="020B0604020202020204" pitchFamily="34" charset="0"/>
              <a:buChar char="•"/>
            </a:pPr>
            <a:endParaRPr lang="en-US" b="1" dirty="0">
              <a:latin typeface="YAD1aU3sLnI_0"/>
            </a:endParaRPr>
          </a:p>
          <a:p>
            <a:pPr algn="l">
              <a:buFont typeface="Arial" panose="020B0604020202020204" pitchFamily="34" charset="0"/>
              <a:buChar char="•"/>
            </a:pPr>
            <a:r>
              <a:rPr lang="en-US" b="1" i="0" dirty="0">
                <a:effectLst/>
                <a:latin typeface="YAD1aU3sLnI_0"/>
              </a:rPr>
              <a:t>NBSTSA (National Board of Surgical Technology and Surgical Assistants</a:t>
            </a:r>
          </a:p>
          <a:p>
            <a:pPr algn="l">
              <a:buFont typeface="Arial" panose="020B0604020202020204" pitchFamily="34" charset="0"/>
              <a:buChar char="•"/>
            </a:pPr>
            <a:r>
              <a:rPr lang="en-US" b="1" i="0" dirty="0">
                <a:effectLst/>
                <a:latin typeface="YAD1aU3sLnI_0"/>
              </a:rPr>
              <a:t>https://</a:t>
            </a:r>
            <a:r>
              <a:rPr lang="en-US" b="1" i="0" dirty="0" err="1">
                <a:effectLst/>
                <a:latin typeface="YAD1aU3sLnI_0"/>
              </a:rPr>
              <a:t>www.nbstsa.org</a:t>
            </a:r>
            <a:r>
              <a:rPr lang="en-US" b="1" i="0" dirty="0">
                <a:effectLst/>
                <a:latin typeface="YAD1aU3sLnI_0"/>
              </a:rPr>
              <a:t>/</a:t>
            </a:r>
          </a:p>
          <a:p>
            <a:pPr algn="l">
              <a:buFont typeface="Arial" panose="020B0604020202020204" pitchFamily="34" charset="0"/>
              <a:buChar char="•"/>
            </a:pPr>
            <a:endParaRPr lang="en-US" b="0" i="0" dirty="0">
              <a:solidFill>
                <a:srgbClr val="222222"/>
              </a:solidFill>
              <a:effectLst/>
              <a:latin typeface="YAD1aU3sLnI_0"/>
            </a:endParaRPr>
          </a:p>
          <a:p>
            <a:endParaRPr lang="en-US" dirty="0"/>
          </a:p>
        </p:txBody>
      </p:sp>
    </p:spTree>
    <p:extLst>
      <p:ext uri="{BB962C8B-B14F-4D97-AF65-F5344CB8AC3E}">
        <p14:creationId xmlns:p14="http://schemas.microsoft.com/office/powerpoint/2010/main" val="113933649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DB7353-7D7A-431B-A5B6-A3845E6F2B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9" name="Freeform 5">
              <a:extLst>
                <a:ext uri="{FF2B5EF4-FFF2-40B4-BE49-F238E27FC236}">
                  <a16:creationId xmlns:a16="http://schemas.microsoft.com/office/drawing/2014/main" id="{9E8D15D6-6183-4BE1-A315-C7EC9C1A5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 name="Freeform 6">
              <a:extLst>
                <a:ext uri="{FF2B5EF4-FFF2-40B4-BE49-F238E27FC236}">
                  <a16:creationId xmlns:a16="http://schemas.microsoft.com/office/drawing/2014/main" id="{82A253FA-4E60-4B4D-94B0-93ECFCF309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1" name="Freeform 7">
              <a:extLst>
                <a:ext uri="{FF2B5EF4-FFF2-40B4-BE49-F238E27FC236}">
                  <a16:creationId xmlns:a16="http://schemas.microsoft.com/office/drawing/2014/main" id="{E1B39AD1-11BD-457B-822C-A873607F41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8">
              <a:extLst>
                <a:ext uri="{FF2B5EF4-FFF2-40B4-BE49-F238E27FC236}">
                  <a16:creationId xmlns:a16="http://schemas.microsoft.com/office/drawing/2014/main" id="{CC286005-78D5-4BE4-AA8B-75CDC07E7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9">
              <a:extLst>
                <a:ext uri="{FF2B5EF4-FFF2-40B4-BE49-F238E27FC236}">
                  <a16:creationId xmlns:a16="http://schemas.microsoft.com/office/drawing/2014/main" id="{09E4A22D-7E83-4F24-97FE-931A93CAC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10">
              <a:extLst>
                <a:ext uri="{FF2B5EF4-FFF2-40B4-BE49-F238E27FC236}">
                  <a16:creationId xmlns:a16="http://schemas.microsoft.com/office/drawing/2014/main" id="{4351E96B-8DD4-4D5E-A9F0-C47F5F3378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11">
              <a:extLst>
                <a:ext uri="{FF2B5EF4-FFF2-40B4-BE49-F238E27FC236}">
                  <a16:creationId xmlns:a16="http://schemas.microsoft.com/office/drawing/2014/main" id="{BFF78610-2475-4756-9EC8-5DA7D8902D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2">
              <a:extLst>
                <a:ext uri="{FF2B5EF4-FFF2-40B4-BE49-F238E27FC236}">
                  <a16:creationId xmlns:a16="http://schemas.microsoft.com/office/drawing/2014/main" id="{C7ACAE44-681D-4CBC-B2AB-E5131DF5A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3">
              <a:extLst>
                <a:ext uri="{FF2B5EF4-FFF2-40B4-BE49-F238E27FC236}">
                  <a16:creationId xmlns:a16="http://schemas.microsoft.com/office/drawing/2014/main" id="{CA22E4A0-73AA-4722-9C16-F3AF9A33E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4">
              <a:extLst>
                <a:ext uri="{FF2B5EF4-FFF2-40B4-BE49-F238E27FC236}">
                  <a16:creationId xmlns:a16="http://schemas.microsoft.com/office/drawing/2014/main" id="{BB36E626-EBEB-41C0-B224-8DB049DB4D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5">
              <a:extLst>
                <a:ext uri="{FF2B5EF4-FFF2-40B4-BE49-F238E27FC236}">
                  <a16:creationId xmlns:a16="http://schemas.microsoft.com/office/drawing/2014/main" id="{D603DEC5-BED4-4DB6-A253-F61CC3674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6">
              <a:extLst>
                <a:ext uri="{FF2B5EF4-FFF2-40B4-BE49-F238E27FC236}">
                  <a16:creationId xmlns:a16="http://schemas.microsoft.com/office/drawing/2014/main" id="{86AE9DE6-CA9A-479B-A0FB-0E1BAC7A65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7">
              <a:extLst>
                <a:ext uri="{FF2B5EF4-FFF2-40B4-BE49-F238E27FC236}">
                  <a16:creationId xmlns:a16="http://schemas.microsoft.com/office/drawing/2014/main" id="{16CB8DC8-E75F-4574-A290-AAB7031BE8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8">
              <a:extLst>
                <a:ext uri="{FF2B5EF4-FFF2-40B4-BE49-F238E27FC236}">
                  <a16:creationId xmlns:a16="http://schemas.microsoft.com/office/drawing/2014/main" id="{1CA657E1-3A52-4C23-AA47-EBB2D5C414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9">
              <a:extLst>
                <a:ext uri="{FF2B5EF4-FFF2-40B4-BE49-F238E27FC236}">
                  <a16:creationId xmlns:a16="http://schemas.microsoft.com/office/drawing/2014/main" id="{ED4F701B-2A93-464F-A673-54EED5C4C4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20">
              <a:extLst>
                <a:ext uri="{FF2B5EF4-FFF2-40B4-BE49-F238E27FC236}">
                  <a16:creationId xmlns:a16="http://schemas.microsoft.com/office/drawing/2014/main" id="{9977C34F-F6C9-4749-B201-7B928802DF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21">
              <a:extLst>
                <a:ext uri="{FF2B5EF4-FFF2-40B4-BE49-F238E27FC236}">
                  <a16:creationId xmlns:a16="http://schemas.microsoft.com/office/drawing/2014/main" id="{3A913E6B-DBE9-4291-A34C-36069ECB8E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2">
              <a:extLst>
                <a:ext uri="{FF2B5EF4-FFF2-40B4-BE49-F238E27FC236}">
                  <a16:creationId xmlns:a16="http://schemas.microsoft.com/office/drawing/2014/main" id="{7D415C04-AB5C-4B76-9E49-EEBAEE64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3">
              <a:extLst>
                <a:ext uri="{FF2B5EF4-FFF2-40B4-BE49-F238E27FC236}">
                  <a16:creationId xmlns:a16="http://schemas.microsoft.com/office/drawing/2014/main" id="{151FDC11-E872-4EAE-A597-822F9FE170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9" name="Group 28">
            <a:extLst>
              <a:ext uri="{FF2B5EF4-FFF2-40B4-BE49-F238E27FC236}">
                <a16:creationId xmlns:a16="http://schemas.microsoft.com/office/drawing/2014/main" id="{1B24766B-81CA-44C7-BF11-77A12BA4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0" name="Rectangle 29">
              <a:extLst>
                <a:ext uri="{FF2B5EF4-FFF2-40B4-BE49-F238E27FC236}">
                  <a16:creationId xmlns:a16="http://schemas.microsoft.com/office/drawing/2014/main" id="{1A2F9962-DEB8-461C-8B4C-C0ED0D8A7B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1" name="Isosceles Triangle 30">
              <a:extLst>
                <a:ext uri="{FF2B5EF4-FFF2-40B4-BE49-F238E27FC236}">
                  <a16:creationId xmlns:a16="http://schemas.microsoft.com/office/drawing/2014/main" id="{C0672E08-EB09-4B8E-8522-24BBC2CFFD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Rectangle 31">
              <a:extLst>
                <a:ext uri="{FF2B5EF4-FFF2-40B4-BE49-F238E27FC236}">
                  <a16:creationId xmlns:a16="http://schemas.microsoft.com/office/drawing/2014/main" id="{3447AB64-F3EC-4A1F-BFD4-F0F9DB3DAD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useBgFill="1">
        <p:nvSpPr>
          <p:cNvPr id="34" name="Rectangle 33">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4" y="6419"/>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a:extLst>
              <a:ext uri="{FF2B5EF4-FFF2-40B4-BE49-F238E27FC236}">
                <a16:creationId xmlns:a16="http://schemas.microsoft.com/office/drawing/2014/main" id="{D91A9185-A7D5-460B-98BC-0BF2EBD3EEB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a:noFill/>
        </p:grpSpPr>
        <p:sp>
          <p:nvSpPr>
            <p:cNvPr id="37" name="Freeform 5">
              <a:extLst>
                <a:ext uri="{FF2B5EF4-FFF2-40B4-BE49-F238E27FC236}">
                  <a16:creationId xmlns:a16="http://schemas.microsoft.com/office/drawing/2014/main" id="{8AFC1764-6516-4F77-BF30-B8ADB3C9F4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17000"/>
                </a:schemeClr>
              </a:solidFill>
              <a:prstDash val="solid"/>
              <a:miter lim="800000"/>
              <a:headEnd/>
              <a:tailEnd/>
            </a:ln>
          </p:spPr>
          <p:txBody>
            <a:bodyPr/>
            <a:lstStyle/>
            <a:p>
              <a:endParaRPr lang="en-US"/>
            </a:p>
          </p:txBody>
        </p:sp>
        <p:sp>
          <p:nvSpPr>
            <p:cNvPr id="38" name="Freeform 6">
              <a:extLst>
                <a:ext uri="{FF2B5EF4-FFF2-40B4-BE49-F238E27FC236}">
                  <a16:creationId xmlns:a16="http://schemas.microsoft.com/office/drawing/2014/main" id="{FCAFF9F9-F806-47EC-BCAC-9921E719FF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p:spPr>
          <p:txBody>
            <a:bodyPr/>
            <a:lstStyle/>
            <a:p>
              <a:endParaRPr lang="en-US"/>
            </a:p>
          </p:txBody>
        </p:sp>
        <p:sp>
          <p:nvSpPr>
            <p:cNvPr id="39" name="Freeform 7">
              <a:extLst>
                <a:ext uri="{FF2B5EF4-FFF2-40B4-BE49-F238E27FC236}">
                  <a16:creationId xmlns:a16="http://schemas.microsoft.com/office/drawing/2014/main" id="{09D92491-36BD-4861-BA54-DD88E6089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18000"/>
                </a:schemeClr>
              </a:solidFill>
              <a:prstDash val="dash"/>
              <a:miter lim="800000"/>
              <a:headEnd/>
              <a:tailEnd/>
            </a:ln>
          </p:spPr>
          <p:txBody>
            <a:bodyPr/>
            <a:lstStyle/>
            <a:p>
              <a:endParaRPr lang="en-US"/>
            </a:p>
          </p:txBody>
        </p:sp>
        <p:sp>
          <p:nvSpPr>
            <p:cNvPr id="40" name="Freeform 8">
              <a:extLst>
                <a:ext uri="{FF2B5EF4-FFF2-40B4-BE49-F238E27FC236}">
                  <a16:creationId xmlns:a16="http://schemas.microsoft.com/office/drawing/2014/main" id="{23740E15-AB86-4E5C-A137-07E0DDC035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15000"/>
                </a:schemeClr>
              </a:solidFill>
              <a:prstDash val="solid"/>
              <a:miter lim="800000"/>
              <a:headEnd/>
              <a:tailEnd/>
            </a:ln>
          </p:spPr>
          <p:txBody>
            <a:bodyPr/>
            <a:lstStyle/>
            <a:p>
              <a:endParaRPr lang="en-US"/>
            </a:p>
          </p:txBody>
        </p:sp>
        <p:sp>
          <p:nvSpPr>
            <p:cNvPr id="41" name="Freeform 9">
              <a:extLst>
                <a:ext uri="{FF2B5EF4-FFF2-40B4-BE49-F238E27FC236}">
                  <a16:creationId xmlns:a16="http://schemas.microsoft.com/office/drawing/2014/main" id="{BE097852-1F54-4EF0-A1BE-561272FCD6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15000"/>
                </a:schemeClr>
              </a:solidFill>
              <a:prstDash val="solid"/>
              <a:miter lim="800000"/>
              <a:headEnd/>
              <a:tailEnd/>
            </a:ln>
          </p:spPr>
          <p:txBody>
            <a:bodyPr/>
            <a:lstStyle/>
            <a:p>
              <a:endParaRPr lang="en-US"/>
            </a:p>
          </p:txBody>
        </p:sp>
        <p:sp>
          <p:nvSpPr>
            <p:cNvPr id="42" name="Freeform 10">
              <a:extLst>
                <a:ext uri="{FF2B5EF4-FFF2-40B4-BE49-F238E27FC236}">
                  <a16:creationId xmlns:a16="http://schemas.microsoft.com/office/drawing/2014/main" id="{5C2DF1F9-21CC-430E-84C8-356C73C6FD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14000"/>
                </a:schemeClr>
              </a:solidFill>
              <a:prstDash val="solid"/>
              <a:miter lim="800000"/>
              <a:headEnd/>
              <a:tailEnd/>
            </a:ln>
          </p:spPr>
          <p:txBody>
            <a:bodyPr/>
            <a:lstStyle/>
            <a:p>
              <a:endParaRPr lang="en-US"/>
            </a:p>
          </p:txBody>
        </p:sp>
        <p:sp>
          <p:nvSpPr>
            <p:cNvPr id="43" name="Freeform 11">
              <a:extLst>
                <a:ext uri="{FF2B5EF4-FFF2-40B4-BE49-F238E27FC236}">
                  <a16:creationId xmlns:a16="http://schemas.microsoft.com/office/drawing/2014/main" id="{7F11B45B-3EDE-4B6A-903B-0AE6E9DDF4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13000"/>
                </a:schemeClr>
              </a:solidFill>
              <a:prstDash val="solid"/>
              <a:miter lim="800000"/>
              <a:headEnd/>
              <a:tailEnd/>
            </a:ln>
          </p:spPr>
          <p:txBody>
            <a:bodyPr/>
            <a:lstStyle/>
            <a:p>
              <a:endParaRPr lang="en-US"/>
            </a:p>
          </p:txBody>
        </p:sp>
        <p:sp>
          <p:nvSpPr>
            <p:cNvPr id="44" name="Freeform 12">
              <a:extLst>
                <a:ext uri="{FF2B5EF4-FFF2-40B4-BE49-F238E27FC236}">
                  <a16:creationId xmlns:a16="http://schemas.microsoft.com/office/drawing/2014/main" id="{F77FDDC5-477E-420D-B98F-42ABA2477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13000"/>
                </a:schemeClr>
              </a:solidFill>
              <a:prstDash val="solid"/>
              <a:miter lim="800000"/>
              <a:headEnd/>
              <a:tailEnd/>
            </a:ln>
          </p:spPr>
          <p:txBody>
            <a:bodyPr/>
            <a:lstStyle/>
            <a:p>
              <a:endParaRPr lang="en-US"/>
            </a:p>
          </p:txBody>
        </p:sp>
        <p:sp>
          <p:nvSpPr>
            <p:cNvPr id="45" name="Freeform 13">
              <a:extLst>
                <a:ext uri="{FF2B5EF4-FFF2-40B4-BE49-F238E27FC236}">
                  <a16:creationId xmlns:a16="http://schemas.microsoft.com/office/drawing/2014/main" id="{A92C0474-B573-45C5-84C5-194CE1715F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12000"/>
                </a:schemeClr>
              </a:solidFill>
              <a:prstDash val="dash"/>
              <a:miter lim="800000"/>
              <a:headEnd/>
              <a:tailEnd/>
            </a:ln>
          </p:spPr>
          <p:txBody>
            <a:bodyPr/>
            <a:lstStyle/>
            <a:p>
              <a:endParaRPr lang="en-US"/>
            </a:p>
          </p:txBody>
        </p:sp>
        <p:sp>
          <p:nvSpPr>
            <p:cNvPr id="46" name="Freeform 14">
              <a:extLst>
                <a:ext uri="{FF2B5EF4-FFF2-40B4-BE49-F238E27FC236}">
                  <a16:creationId xmlns:a16="http://schemas.microsoft.com/office/drawing/2014/main" id="{2FBC62F8-64D0-4025-99AE-A04E291D9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12000"/>
                </a:schemeClr>
              </a:solidFill>
              <a:prstDash val="dash"/>
              <a:miter lim="800000"/>
              <a:headEnd/>
              <a:tailEnd/>
            </a:ln>
          </p:spPr>
          <p:txBody>
            <a:bodyPr/>
            <a:lstStyle/>
            <a:p>
              <a:endParaRPr lang="en-US"/>
            </a:p>
          </p:txBody>
        </p:sp>
        <p:sp>
          <p:nvSpPr>
            <p:cNvPr id="47" name="Freeform 15">
              <a:extLst>
                <a:ext uri="{FF2B5EF4-FFF2-40B4-BE49-F238E27FC236}">
                  <a16:creationId xmlns:a16="http://schemas.microsoft.com/office/drawing/2014/main" id="{7632F945-80B5-4575-A538-29495BF8F2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12000"/>
                </a:schemeClr>
              </a:solidFill>
              <a:prstDash val="dashDot"/>
              <a:miter lim="800000"/>
              <a:headEnd/>
              <a:tailEnd/>
            </a:ln>
          </p:spPr>
          <p:txBody>
            <a:bodyPr/>
            <a:lstStyle/>
            <a:p>
              <a:endParaRPr lang="en-US"/>
            </a:p>
          </p:txBody>
        </p:sp>
        <p:sp>
          <p:nvSpPr>
            <p:cNvPr id="48" name="Freeform 16">
              <a:extLst>
                <a:ext uri="{FF2B5EF4-FFF2-40B4-BE49-F238E27FC236}">
                  <a16:creationId xmlns:a16="http://schemas.microsoft.com/office/drawing/2014/main" id="{5562CC17-43D4-4E57-AE08-83952EE59D5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12000"/>
                </a:schemeClr>
              </a:solidFill>
              <a:prstDash val="dashDot"/>
              <a:miter lim="800000"/>
              <a:headEnd/>
              <a:tailEnd/>
            </a:ln>
          </p:spPr>
          <p:txBody>
            <a:bodyPr/>
            <a:lstStyle/>
            <a:p>
              <a:endParaRPr lang="en-US"/>
            </a:p>
          </p:txBody>
        </p:sp>
        <p:sp>
          <p:nvSpPr>
            <p:cNvPr id="49" name="Freeform 17">
              <a:extLst>
                <a:ext uri="{FF2B5EF4-FFF2-40B4-BE49-F238E27FC236}">
                  <a16:creationId xmlns:a16="http://schemas.microsoft.com/office/drawing/2014/main" id="{E1D78CFE-04CA-4101-AFCF-196940B2D1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12000"/>
                </a:schemeClr>
              </a:solidFill>
              <a:prstDash val="solid"/>
              <a:miter lim="800000"/>
              <a:headEnd/>
              <a:tailEnd/>
            </a:ln>
          </p:spPr>
          <p:txBody>
            <a:bodyPr/>
            <a:lstStyle/>
            <a:p>
              <a:endParaRPr lang="en-US"/>
            </a:p>
          </p:txBody>
        </p:sp>
        <p:sp>
          <p:nvSpPr>
            <p:cNvPr id="50" name="Freeform 18">
              <a:extLst>
                <a:ext uri="{FF2B5EF4-FFF2-40B4-BE49-F238E27FC236}">
                  <a16:creationId xmlns:a16="http://schemas.microsoft.com/office/drawing/2014/main" id="{41F2A149-A64E-4690-B049-18C156A8E2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12000"/>
                </a:schemeClr>
              </a:solidFill>
              <a:prstDash val="solid"/>
              <a:miter lim="800000"/>
              <a:headEnd/>
              <a:tailEnd/>
            </a:ln>
          </p:spPr>
          <p:txBody>
            <a:bodyPr/>
            <a:lstStyle/>
            <a:p>
              <a:endParaRPr lang="en-US"/>
            </a:p>
          </p:txBody>
        </p:sp>
        <p:sp>
          <p:nvSpPr>
            <p:cNvPr id="51" name="Freeform 19">
              <a:extLst>
                <a:ext uri="{FF2B5EF4-FFF2-40B4-BE49-F238E27FC236}">
                  <a16:creationId xmlns:a16="http://schemas.microsoft.com/office/drawing/2014/main" id="{D9313C72-D62D-4416-A6AE-7EB7D6B54A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11000"/>
                </a:schemeClr>
              </a:solidFill>
              <a:prstDash val="solid"/>
              <a:miter lim="800000"/>
              <a:headEnd/>
              <a:tailEnd/>
            </a:ln>
          </p:spPr>
          <p:txBody>
            <a:bodyPr/>
            <a:lstStyle/>
            <a:p>
              <a:endParaRPr lang="en-US"/>
            </a:p>
          </p:txBody>
        </p:sp>
        <p:sp>
          <p:nvSpPr>
            <p:cNvPr id="52" name="Freeform 20">
              <a:extLst>
                <a:ext uri="{FF2B5EF4-FFF2-40B4-BE49-F238E27FC236}">
                  <a16:creationId xmlns:a16="http://schemas.microsoft.com/office/drawing/2014/main" id="{77B03BEA-76E5-4ECB-B9BB-D89D27509E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11000"/>
                </a:schemeClr>
              </a:solidFill>
              <a:prstDash val="solid"/>
              <a:miter lim="800000"/>
              <a:headEnd/>
              <a:tailEnd/>
            </a:ln>
          </p:spPr>
          <p:txBody>
            <a:bodyPr/>
            <a:lstStyle/>
            <a:p>
              <a:endParaRPr lang="en-US"/>
            </a:p>
          </p:txBody>
        </p:sp>
        <p:sp>
          <p:nvSpPr>
            <p:cNvPr id="53" name="Freeform 21">
              <a:extLst>
                <a:ext uri="{FF2B5EF4-FFF2-40B4-BE49-F238E27FC236}">
                  <a16:creationId xmlns:a16="http://schemas.microsoft.com/office/drawing/2014/main" id="{6AF6BECE-416D-4C3A-AD6F-68B08F3CA7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10000"/>
                </a:schemeClr>
              </a:solidFill>
              <a:prstDash val="solid"/>
              <a:miter lim="800000"/>
              <a:headEnd/>
              <a:tailEnd/>
            </a:ln>
          </p:spPr>
          <p:txBody>
            <a:bodyPr/>
            <a:lstStyle/>
            <a:p>
              <a:endParaRPr lang="en-US"/>
            </a:p>
          </p:txBody>
        </p:sp>
        <p:sp>
          <p:nvSpPr>
            <p:cNvPr id="54" name="Freeform 22">
              <a:extLst>
                <a:ext uri="{FF2B5EF4-FFF2-40B4-BE49-F238E27FC236}">
                  <a16:creationId xmlns:a16="http://schemas.microsoft.com/office/drawing/2014/main" id="{B9197E2A-A098-480D-A2A6-3F3B889EDA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10000"/>
                </a:schemeClr>
              </a:solidFill>
              <a:prstDash val="dash"/>
              <a:miter lim="800000"/>
              <a:headEnd/>
              <a:tailEnd/>
            </a:ln>
          </p:spPr>
          <p:txBody>
            <a:bodyPr/>
            <a:lstStyle/>
            <a:p>
              <a:endParaRPr lang="en-US"/>
            </a:p>
          </p:txBody>
        </p:sp>
        <p:sp>
          <p:nvSpPr>
            <p:cNvPr id="55" name="Freeform 23">
              <a:extLst>
                <a:ext uri="{FF2B5EF4-FFF2-40B4-BE49-F238E27FC236}">
                  <a16:creationId xmlns:a16="http://schemas.microsoft.com/office/drawing/2014/main" id="{5A493EDB-6C9E-483F-86A6-0F473E5908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10000"/>
                </a:schemeClr>
              </a:solidFill>
              <a:prstDash val="solid"/>
              <a:miter lim="800000"/>
              <a:headEnd/>
              <a:tailEnd/>
            </a:ln>
          </p:spPr>
          <p:txBody>
            <a:bodyPr/>
            <a:lstStyle/>
            <a:p>
              <a:endParaRPr lang="en-US"/>
            </a:p>
          </p:txBody>
        </p:sp>
      </p:grpSp>
      <p:sp>
        <p:nvSpPr>
          <p:cNvPr id="57" name="Isosceles Triangle 56">
            <a:extLst>
              <a:ext uri="{FF2B5EF4-FFF2-40B4-BE49-F238E27FC236}">
                <a16:creationId xmlns:a16="http://schemas.microsoft.com/office/drawing/2014/main" id="{A4CD35EF-7348-4E64-8700-827E64EA4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435823" y="3320139"/>
            <a:ext cx="300774" cy="259288"/>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solidFill>
                <a:schemeClr val="tx1"/>
              </a:solidFill>
            </a:endParaRPr>
          </a:p>
        </p:txBody>
      </p:sp>
      <p:pic>
        <p:nvPicPr>
          <p:cNvPr id="4" name="Online Media 3" descr="A Day in the Life of a Certified Surgical Technologist (CST)">
            <a:hlinkClick r:id="" action="ppaction://media"/>
            <a:extLst>
              <a:ext uri="{FF2B5EF4-FFF2-40B4-BE49-F238E27FC236}">
                <a16:creationId xmlns:a16="http://schemas.microsoft.com/office/drawing/2014/main" id="{1A3B5AAC-6AF4-C8D7-C569-841216AAE454}"/>
              </a:ext>
            </a:extLst>
          </p:cNvPr>
          <p:cNvPicPr>
            <a:picLocks noRot="1" noChangeAspect="1"/>
          </p:cNvPicPr>
          <p:nvPr>
            <a:videoFile r:link="rId1"/>
          </p:nvPr>
        </p:nvPicPr>
        <p:blipFill>
          <a:blip r:embed="rId3"/>
          <a:stretch>
            <a:fillRect/>
          </a:stretch>
        </p:blipFill>
        <p:spPr>
          <a:xfrm>
            <a:off x="3350956" y="346029"/>
            <a:ext cx="5124429" cy="6379838"/>
          </a:xfrm>
          <a:prstGeom prst="rect">
            <a:avLst/>
          </a:prstGeom>
        </p:spPr>
      </p:pic>
    </p:spTree>
    <p:extLst>
      <p:ext uri="{BB962C8B-B14F-4D97-AF65-F5344CB8AC3E}">
        <p14:creationId xmlns:p14="http://schemas.microsoft.com/office/powerpoint/2010/main" val="78467756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500" advClick="0">
        <p159:morph option="byObject"/>
      </p:transition>
    </mc:Choice>
    <mc:Fallback>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113787-7D48-6852-B809-1FC7E6C4D18B}"/>
              </a:ext>
            </a:extLst>
          </p:cNvPr>
          <p:cNvSpPr>
            <a:spLocks noGrp="1"/>
          </p:cNvSpPr>
          <p:nvPr>
            <p:ph type="title"/>
          </p:nvPr>
        </p:nvSpPr>
        <p:spPr>
          <a:xfrm>
            <a:off x="2880485" y="841375"/>
            <a:ext cx="6230857" cy="1230570"/>
          </a:xfrm>
        </p:spPr>
        <p:txBody>
          <a:bodyPr anchor="t">
            <a:normAutofit/>
          </a:bodyPr>
          <a:lstStyle/>
          <a:p>
            <a:pPr algn="l"/>
            <a:r>
              <a:rPr lang="en-US" sz="3600" b="1">
                <a:solidFill>
                  <a:schemeClr val="accent1"/>
                </a:solidFill>
              </a:rPr>
              <a:t>What is CAAHEP?</a:t>
            </a: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0B099957-1E27-FD9F-9DAE-6C017A6B2E06}"/>
              </a:ext>
            </a:extLst>
          </p:cNvPr>
          <p:cNvSpPr>
            <a:spLocks noGrp="1"/>
          </p:cNvSpPr>
          <p:nvPr>
            <p:ph idx="1"/>
          </p:nvPr>
        </p:nvSpPr>
        <p:spPr>
          <a:xfrm>
            <a:off x="2440311" y="1906838"/>
            <a:ext cx="6671031" cy="4540000"/>
          </a:xfrm>
        </p:spPr>
        <p:txBody>
          <a:bodyPr anchor="t">
            <a:normAutofit fontScale="92500"/>
          </a:bodyPr>
          <a:lstStyle/>
          <a:p>
            <a:pPr marL="0" indent="0">
              <a:lnSpc>
                <a:spcPct val="110000"/>
              </a:lnSpc>
              <a:buNone/>
            </a:pPr>
            <a:r>
              <a:rPr lang="en-US" sz="1400" b="1" i="1" dirty="0">
                <a:effectLst/>
                <a:latin typeface="YAD1aU3sLnI_0"/>
              </a:rPr>
              <a:t>Commission on Accreditation of Allied Health Educational Programs</a:t>
            </a:r>
            <a:r>
              <a:rPr lang="en-US" sz="1400" b="1" i="1" dirty="0">
                <a:latin typeface="YAD1aU3sLnI_0"/>
              </a:rPr>
              <a:t>.</a:t>
            </a:r>
          </a:p>
          <a:p>
            <a:pPr>
              <a:lnSpc>
                <a:spcPct val="110000"/>
              </a:lnSpc>
              <a:buFont typeface="Arial" panose="020B0604020202020204" pitchFamily="34" charset="0"/>
              <a:buChar char="•"/>
            </a:pPr>
            <a:endParaRPr lang="en-US" sz="1400" b="1" i="0" dirty="0">
              <a:effectLst/>
              <a:latin typeface="YAD1aU3sLnI_0"/>
            </a:endParaRPr>
          </a:p>
          <a:p>
            <a:pPr>
              <a:lnSpc>
                <a:spcPct val="110000"/>
              </a:lnSpc>
              <a:buFont typeface="Arial" panose="020B0604020202020204" pitchFamily="34" charset="0"/>
              <a:buChar char="•"/>
            </a:pPr>
            <a:r>
              <a:rPr lang="en-US" sz="1400" b="1" i="0" dirty="0">
                <a:effectLst/>
                <a:latin typeface="YAD1aU3sLnI_0"/>
              </a:rPr>
              <a:t>CAAHEP is the largest programmatic accreditor in the health sciences field. In</a:t>
            </a:r>
            <a:br>
              <a:rPr lang="en-US" sz="1400" b="1" i="0" dirty="0">
                <a:effectLst/>
                <a:latin typeface="YAD1aU3sLnI_0"/>
              </a:rPr>
            </a:br>
            <a:r>
              <a:rPr lang="en-US" sz="1400" b="1" i="0" dirty="0">
                <a:effectLst/>
                <a:latin typeface="YAD1aU3sLnI_0"/>
              </a:rPr>
              <a:t>collaboration with its Committees on Accreditation, CAAHEP reviews and accredits over 2000 educational programs in twenty-eight (28) health science occupations.</a:t>
            </a:r>
            <a:endParaRPr lang="en-US" sz="1400" b="1" dirty="0">
              <a:effectLst/>
              <a:latin typeface="YAD1aU3sLnI_0"/>
            </a:endParaRPr>
          </a:p>
          <a:p>
            <a:pPr>
              <a:lnSpc>
                <a:spcPct val="110000"/>
              </a:lnSpc>
            </a:pPr>
            <a:r>
              <a:rPr lang="en-US" sz="1400" b="1" i="0" dirty="0">
                <a:effectLst/>
                <a:latin typeface="YAD1aU3sLnI_0"/>
              </a:rPr>
              <a:t>CAAHEP is recognized by the Council for Higher Education Accreditation. </a:t>
            </a:r>
            <a:endParaRPr lang="en-US" sz="1400" b="1" dirty="0">
              <a:effectLst/>
              <a:latin typeface="YAD1aU3sLnI_0"/>
            </a:endParaRPr>
          </a:p>
          <a:p>
            <a:pPr>
              <a:lnSpc>
                <a:spcPct val="110000"/>
              </a:lnSpc>
            </a:pPr>
            <a:r>
              <a:rPr lang="en-US" sz="1400" b="1" i="0" dirty="0">
                <a:effectLst/>
                <a:latin typeface="YAD1aU3sLnI_0"/>
              </a:rPr>
              <a:t>CAAHEP is a member of the Association of Specialized &amp; Professional Accreditors.</a:t>
            </a:r>
            <a:endParaRPr lang="en-US" sz="1400" b="1" dirty="0">
              <a:effectLst/>
              <a:latin typeface="YAD1aU3sLnI_0"/>
            </a:endParaRPr>
          </a:p>
          <a:p>
            <a:pPr>
              <a:lnSpc>
                <a:spcPct val="110000"/>
              </a:lnSpc>
            </a:pPr>
            <a:r>
              <a:rPr lang="en-US" sz="1400" b="1" i="0" dirty="0">
                <a:effectLst/>
                <a:latin typeface="YAD1aU3sLnI_0"/>
              </a:rPr>
              <a:t>Broadly speaking, accreditation is an effort to assess the quality of institutions,</a:t>
            </a:r>
            <a:br>
              <a:rPr lang="en-US" sz="1400" b="1" i="0" dirty="0">
                <a:effectLst/>
                <a:latin typeface="YAD1aU3sLnI_0"/>
              </a:rPr>
            </a:br>
            <a:r>
              <a:rPr lang="en-US" sz="1400" b="1" i="0" dirty="0">
                <a:effectLst/>
                <a:latin typeface="YAD1aU3sLnI_0"/>
              </a:rPr>
              <a:t>programs and services, measuring them against agreed-upon standards and</a:t>
            </a:r>
            <a:br>
              <a:rPr lang="en-US" sz="1400" b="1" i="0" dirty="0">
                <a:effectLst/>
                <a:latin typeface="YAD1aU3sLnI_0"/>
              </a:rPr>
            </a:br>
            <a:r>
              <a:rPr lang="en-US" sz="1400" b="1" i="0" dirty="0">
                <a:effectLst/>
                <a:latin typeface="YAD1aU3sLnI_0"/>
              </a:rPr>
              <a:t>thereby assuring that they meet those standards.</a:t>
            </a:r>
            <a:endParaRPr lang="en-US" sz="1400" b="1" dirty="0">
              <a:effectLst/>
              <a:latin typeface="YAD1aU3sLnI_0"/>
            </a:endParaRPr>
          </a:p>
          <a:p>
            <a:pPr>
              <a:lnSpc>
                <a:spcPct val="110000"/>
              </a:lnSpc>
            </a:pPr>
            <a:r>
              <a:rPr lang="en-US" sz="1400" b="1" i="0" dirty="0">
                <a:effectLst/>
                <a:latin typeface="YAD1aU3sLnI_0"/>
              </a:rPr>
              <a:t>Accreditation is important to students AND employers because it assures you</a:t>
            </a:r>
            <a:br>
              <a:rPr lang="en-US" sz="1400" b="1" i="0" dirty="0">
                <a:effectLst/>
                <a:latin typeface="YAD1aU3sLnI_0"/>
              </a:rPr>
            </a:br>
            <a:r>
              <a:rPr lang="en-US" sz="1400" b="1" i="0" dirty="0">
                <a:effectLst/>
                <a:latin typeface="YAD1aU3sLnI_0"/>
              </a:rPr>
              <a:t>receive the quality and content of education promised and employers know the</a:t>
            </a:r>
            <a:br>
              <a:rPr lang="en-US" sz="1400" b="1" i="0" dirty="0">
                <a:effectLst/>
                <a:latin typeface="YAD1aU3sLnI_0"/>
              </a:rPr>
            </a:br>
            <a:r>
              <a:rPr lang="en-US" sz="1400" b="1" i="0" dirty="0">
                <a:effectLst/>
                <a:latin typeface="YAD1aU3sLnI_0"/>
              </a:rPr>
              <a:t>graduate is qualified as an entry level Surgical Technologist.</a:t>
            </a:r>
            <a:endParaRPr lang="en-US" sz="1400" b="1" dirty="0">
              <a:effectLst/>
              <a:latin typeface="YAD1aU3sLnI_0"/>
            </a:endParaRPr>
          </a:p>
          <a:p>
            <a:pPr>
              <a:lnSpc>
                <a:spcPct val="110000"/>
              </a:lnSpc>
            </a:pPr>
            <a:r>
              <a:rPr lang="en-US" sz="1400" b="1" i="0" dirty="0">
                <a:effectLst/>
                <a:latin typeface="YAD1aU3sLnI_0"/>
              </a:rPr>
              <a:t>At BRCC CAAHEP accredits the DMS program, Surgical Technology and EMS/EMT programs.</a:t>
            </a:r>
            <a:endParaRPr lang="en-US" sz="1400" b="1" dirty="0">
              <a:effectLst/>
              <a:latin typeface="YAD1aU3sLnI_0"/>
            </a:endParaRPr>
          </a:p>
          <a:p>
            <a:pPr marL="0" indent="0">
              <a:lnSpc>
                <a:spcPct val="110000"/>
              </a:lnSpc>
              <a:buNone/>
            </a:pPr>
            <a:br>
              <a:rPr lang="en-US" sz="1000" dirty="0">
                <a:effectLst/>
                <a:latin typeface="YAD1aU3sLnI_0"/>
              </a:rPr>
            </a:br>
            <a:endParaRPr lang="en-US" sz="1000" dirty="0">
              <a:effectLst/>
              <a:latin typeface="YAD1aU3sLnI_0"/>
            </a:endParaRPr>
          </a:p>
          <a:p>
            <a:pPr>
              <a:lnSpc>
                <a:spcPct val="110000"/>
              </a:lnSpc>
            </a:pPr>
            <a:endParaRPr lang="en-US" sz="1000" dirty="0"/>
          </a:p>
        </p:txBody>
      </p:sp>
    </p:spTree>
    <p:extLst>
      <p:ext uri="{BB962C8B-B14F-4D97-AF65-F5344CB8AC3E}">
        <p14:creationId xmlns:p14="http://schemas.microsoft.com/office/powerpoint/2010/main" val="314111769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8CEFA-8F9E-A97C-3E54-155B5BCF2B15}"/>
              </a:ext>
            </a:extLst>
          </p:cNvPr>
          <p:cNvSpPr>
            <a:spLocks noGrp="1"/>
          </p:cNvSpPr>
          <p:nvPr>
            <p:ph type="title"/>
          </p:nvPr>
        </p:nvSpPr>
        <p:spPr/>
        <p:txBody>
          <a:bodyPr/>
          <a:lstStyle/>
          <a:p>
            <a:r>
              <a:rPr lang="en-US" b="1">
                <a:solidFill>
                  <a:schemeClr val="tx1"/>
                </a:solidFill>
              </a:rPr>
              <a:t>ARC/STSA</a:t>
            </a:r>
            <a:endParaRPr lang="en-US" b="1" dirty="0">
              <a:solidFill>
                <a:schemeClr val="tx1"/>
              </a:solidFill>
            </a:endParaRPr>
          </a:p>
        </p:txBody>
      </p:sp>
      <p:sp>
        <p:nvSpPr>
          <p:cNvPr id="3" name="Content Placeholder 2">
            <a:extLst>
              <a:ext uri="{FF2B5EF4-FFF2-40B4-BE49-F238E27FC236}">
                <a16:creationId xmlns:a16="http://schemas.microsoft.com/office/drawing/2014/main" id="{717F4C5A-4B90-8706-3064-7D9E41DA840D}"/>
              </a:ext>
            </a:extLst>
          </p:cNvPr>
          <p:cNvSpPr>
            <a:spLocks noGrp="1"/>
          </p:cNvSpPr>
          <p:nvPr>
            <p:ph idx="1"/>
          </p:nvPr>
        </p:nvSpPr>
        <p:spPr>
          <a:xfrm>
            <a:off x="4584192" y="280416"/>
            <a:ext cx="6816129" cy="6577584"/>
          </a:xfrm>
        </p:spPr>
        <p:txBody>
          <a:bodyPr>
            <a:normAutofit fontScale="77500" lnSpcReduction="20000"/>
          </a:bodyPr>
          <a:lstStyle/>
          <a:p>
            <a:pPr marL="0" indent="0" algn="ctr">
              <a:buNone/>
            </a:pPr>
            <a:r>
              <a:rPr lang="en-US" dirty="0"/>
              <a:t>What is ARC/STSA?</a:t>
            </a:r>
          </a:p>
          <a:p>
            <a:pPr marL="0" indent="0" algn="ctr">
              <a:buNone/>
            </a:pPr>
            <a:endParaRPr lang="en-US" dirty="0"/>
          </a:p>
          <a:p>
            <a:pPr>
              <a:buFont typeface="Arial" panose="020B0604020202020204" pitchFamily="34" charset="0"/>
              <a:buChar char="•"/>
            </a:pPr>
            <a:endParaRPr lang="en-US" dirty="0"/>
          </a:p>
          <a:p>
            <a:pPr marL="0" indent="0" algn="ctr">
              <a:buNone/>
            </a:pPr>
            <a:endParaRPr lang="en-US" sz="2200" b="1" dirty="0"/>
          </a:p>
          <a:p>
            <a:pPr marL="0" indent="0" algn="ctr">
              <a:buNone/>
            </a:pPr>
            <a:r>
              <a:rPr lang="en-US" sz="2200" b="1" dirty="0"/>
              <a:t>ARC/STSA</a:t>
            </a:r>
          </a:p>
          <a:p>
            <a:pPr>
              <a:buFont typeface="Arial" panose="020B0604020202020204" pitchFamily="34" charset="0"/>
              <a:buChar char="•"/>
            </a:pPr>
            <a:endParaRPr lang="en-US" dirty="0"/>
          </a:p>
          <a:p>
            <a:r>
              <a:rPr lang="en-US" sz="2100" dirty="0"/>
              <a:t>ARC/STSA stands for Accreditation Review Commission on Education in Surgical Technology and Surgical Assisting.</a:t>
            </a:r>
          </a:p>
          <a:p>
            <a:r>
              <a:rPr lang="en-US" sz="2100" dirty="0"/>
              <a:t>Accredits </a:t>
            </a:r>
            <a:r>
              <a:rPr lang="en-US" sz="2100" b="1" dirty="0"/>
              <a:t>Surgical Technology</a:t>
            </a:r>
            <a:r>
              <a:rPr lang="en-US" sz="2100" dirty="0"/>
              <a:t> and </a:t>
            </a:r>
            <a:r>
              <a:rPr lang="en-US" sz="2100" b="1" dirty="0"/>
              <a:t>Surgical First Assisting</a:t>
            </a:r>
            <a:r>
              <a:rPr lang="en-US" sz="2100" dirty="0"/>
              <a:t> educational programs</a:t>
            </a:r>
          </a:p>
          <a:p>
            <a:r>
              <a:rPr lang="en-US" sz="2100" dirty="0"/>
              <a:t>Ensures programs meet national standards for curriculum, clinical hours, faculty qualifications, and outcomes</a:t>
            </a:r>
          </a:p>
          <a:p>
            <a:r>
              <a:rPr lang="en-US" sz="2100" dirty="0"/>
              <a:t>Works closely with </a:t>
            </a:r>
            <a:r>
              <a:rPr lang="en-US" sz="2100" b="1" dirty="0"/>
              <a:t>CAAHEP</a:t>
            </a:r>
            <a:r>
              <a:rPr lang="en-US" sz="2100" dirty="0"/>
              <a:t> (Commission on Accreditation of Allied Health Education Programs)</a:t>
            </a:r>
          </a:p>
          <a:p>
            <a:endParaRPr lang="en-US" sz="2100" dirty="0"/>
          </a:p>
          <a:p>
            <a:pPr marL="0" indent="0" algn="ctr">
              <a:buNone/>
            </a:pPr>
            <a:r>
              <a:rPr lang="en-US" sz="2100" b="1" dirty="0"/>
              <a:t>Why does this matter?</a:t>
            </a:r>
          </a:p>
          <a:p>
            <a:r>
              <a:rPr lang="en-US" sz="2100" dirty="0"/>
              <a:t>Graduation from an ARC/STSA accredited program is often required to sit for the CST (Certified Surgical Technology) exam and meet employer and state certification/licensure requirements. </a:t>
            </a:r>
          </a:p>
          <a:p>
            <a:pPr marL="0" indent="0">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p:txBody>
      </p:sp>
    </p:spTree>
    <p:extLst>
      <p:ext uri="{BB962C8B-B14F-4D97-AF65-F5344CB8AC3E}">
        <p14:creationId xmlns:p14="http://schemas.microsoft.com/office/powerpoint/2010/main" val="2719560070"/>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8E8958-A0BD-4366-8F61-3A496C51CD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D445862C-E73D-4EFB-9DD5-8A5E3473E1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D2676ED1-2492-46B6-88D6-C9ED257B75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8A42DCC-C6BA-4B68-9FC4-FEE653997B0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F81ED05C-778D-41F3-9C0E-6DE1D668A7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EE063861-F6FC-4CC1-A77E-5993E5E252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7E1DA2FC-6137-4EC4-B9F4-72264C39D41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BFE9E3A7-993F-401D-8B16-53BFC6FA2F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23757125-5D70-4D7A-B223-2FFC51F5B3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03C4207E-9457-436F-B9A0-C3CAEBF816C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64EE9697-E49F-4E62-8318-9E2DBC6E7C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0800120F-70F4-4696-BAFB-BBC0BC5764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8D1E1ADB-5BAA-49F4-BE24-044E941043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9D410413-BDE6-4A4E-930A-0ACBBF8CD2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0EBF657D-5B37-4F84-8833-C569EAB904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A2DBF00E-BE35-44EC-A95B-8B2EE92335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BA2C8141-5135-467E-B940-D3836B16E9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44991C1A-45E7-45C6-8816-BFEDFFCCB7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B88BEC13-903F-4318-B5AB-DC23ED2ED5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41E259CE-D2C5-4FBC-9FAE-5AB0BBD0E4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495CB679-05D8-44D1-8218-C525529521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DFCC6878-2DB4-4497-B668-E75220A203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36254A6B-DCFA-42AD-906C-C43E2CAE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5" name="Rectangle 34">
            <a:extLst>
              <a:ext uri="{FF2B5EF4-FFF2-40B4-BE49-F238E27FC236}">
                <a16:creationId xmlns:a16="http://schemas.microsoft.com/office/drawing/2014/main" id="{1429180E-866D-447C-A170-484000E48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682" y="1047102"/>
            <a:ext cx="5936885"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22">
            <a:extLst>
              <a:ext uri="{FF2B5EF4-FFF2-40B4-BE49-F238E27FC236}">
                <a16:creationId xmlns:a16="http://schemas.microsoft.com/office/drawing/2014/main" id="{FEE51AA4-287D-4CB8-8CD4-D6986106F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602131" y="55465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177ACA7-E71A-4888-9EBD-074801D881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682" y="1634393"/>
            <a:ext cx="5935796" cy="39173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1299205-B081-8A3C-BE85-DA036C5C5EFB}"/>
              </a:ext>
            </a:extLst>
          </p:cNvPr>
          <p:cNvSpPr>
            <a:spLocks noGrp="1"/>
          </p:cNvSpPr>
          <p:nvPr>
            <p:ph type="title"/>
          </p:nvPr>
        </p:nvSpPr>
        <p:spPr>
          <a:xfrm>
            <a:off x="873978" y="1718735"/>
            <a:ext cx="5767566" cy="1072378"/>
          </a:xfrm>
        </p:spPr>
        <p:txBody>
          <a:bodyPr anchor="ctr">
            <a:normAutofit/>
          </a:bodyPr>
          <a:lstStyle/>
          <a:p>
            <a:r>
              <a:rPr lang="en-US" sz="3600" b="1" dirty="0">
                <a:solidFill>
                  <a:schemeClr val="tx1"/>
                </a:solidFill>
              </a:rPr>
              <a:t>What is Surgical Technology?</a:t>
            </a:r>
          </a:p>
        </p:txBody>
      </p:sp>
      <p:sp>
        <p:nvSpPr>
          <p:cNvPr id="3" name="Content Placeholder 2">
            <a:extLst>
              <a:ext uri="{FF2B5EF4-FFF2-40B4-BE49-F238E27FC236}">
                <a16:creationId xmlns:a16="http://schemas.microsoft.com/office/drawing/2014/main" id="{9997A94A-7282-C819-0DCF-90C562489FF2}"/>
              </a:ext>
            </a:extLst>
          </p:cNvPr>
          <p:cNvSpPr>
            <a:spLocks noGrp="1"/>
          </p:cNvSpPr>
          <p:nvPr>
            <p:ph idx="1"/>
          </p:nvPr>
        </p:nvSpPr>
        <p:spPr>
          <a:xfrm>
            <a:off x="873102" y="2789239"/>
            <a:ext cx="5768442" cy="2683606"/>
          </a:xfrm>
        </p:spPr>
        <p:txBody>
          <a:bodyPr>
            <a:normAutofit/>
          </a:bodyPr>
          <a:lstStyle/>
          <a:p>
            <a:r>
              <a:rPr lang="en-US" sz="1600" dirty="0">
                <a:solidFill>
                  <a:srgbClr val="FFFFFE"/>
                </a:solidFill>
              </a:rPr>
              <a:t>Surgical Technology is a healthcare profession focused on </a:t>
            </a:r>
            <a:r>
              <a:rPr lang="en-US" sz="1600" b="1" dirty="0">
                <a:solidFill>
                  <a:srgbClr val="FFFFFE"/>
                </a:solidFill>
              </a:rPr>
              <a:t>patient care in the operating room</a:t>
            </a:r>
            <a:r>
              <a:rPr lang="en-US" sz="1600" dirty="0">
                <a:solidFill>
                  <a:srgbClr val="FFFFFE"/>
                </a:solidFill>
              </a:rPr>
              <a:t> before, during, and after surgery.</a:t>
            </a:r>
          </a:p>
          <a:p>
            <a:r>
              <a:rPr lang="en-US" sz="1600" dirty="0">
                <a:solidFill>
                  <a:srgbClr val="FFFFFE"/>
                </a:solidFill>
              </a:rPr>
              <a:t>Surgical technologists (often called </a:t>
            </a:r>
            <a:r>
              <a:rPr lang="en-US" sz="1600" b="1" dirty="0">
                <a:solidFill>
                  <a:srgbClr val="FFFFFE"/>
                </a:solidFill>
              </a:rPr>
              <a:t>surg techs</a:t>
            </a:r>
            <a:r>
              <a:rPr lang="en-US" sz="1600" dirty="0">
                <a:solidFill>
                  <a:srgbClr val="FFFFFE"/>
                </a:solidFill>
              </a:rPr>
              <a:t> or </a:t>
            </a:r>
            <a:r>
              <a:rPr lang="en-US" sz="1600" b="1" dirty="0">
                <a:solidFill>
                  <a:srgbClr val="FFFFFE"/>
                </a:solidFill>
              </a:rPr>
              <a:t>scrubs</a:t>
            </a:r>
            <a:r>
              <a:rPr lang="en-US" sz="1600" dirty="0">
                <a:solidFill>
                  <a:srgbClr val="FFFFFE"/>
                </a:solidFill>
              </a:rPr>
              <a:t>) are part of the sterile surgical team and work directly with surgeons, nurses, and anesthesia.</a:t>
            </a:r>
          </a:p>
          <a:p>
            <a:pPr marL="0" indent="0">
              <a:buNone/>
            </a:pPr>
            <a:endParaRPr lang="en-US" sz="1600" dirty="0">
              <a:solidFill>
                <a:srgbClr val="FFFFFE"/>
              </a:solidFill>
            </a:endParaRPr>
          </a:p>
        </p:txBody>
      </p:sp>
      <p:sp>
        <p:nvSpPr>
          <p:cNvPr id="41" name="Rectangle 40">
            <a:extLst>
              <a:ext uri="{FF2B5EF4-FFF2-40B4-BE49-F238E27FC236}">
                <a16:creationId xmlns:a16="http://schemas.microsoft.com/office/drawing/2014/main" id="{B2DF6337-9683-4A06-B3D5-CB22C7F4F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9862" y="-6706"/>
            <a:ext cx="4642138" cy="687112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Needle">
            <a:extLst>
              <a:ext uri="{FF2B5EF4-FFF2-40B4-BE49-F238E27FC236}">
                <a16:creationId xmlns:a16="http://schemas.microsoft.com/office/drawing/2014/main" id="{E91C2CE0-8460-C714-1778-76D6A975468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6652" y="1438299"/>
            <a:ext cx="3990545" cy="3990545"/>
          </a:xfrm>
          <a:prstGeom prst="rect">
            <a:avLst/>
          </a:prstGeom>
        </p:spPr>
      </p:pic>
    </p:spTree>
    <p:extLst>
      <p:ext uri="{BB962C8B-B14F-4D97-AF65-F5344CB8AC3E}">
        <p14:creationId xmlns:p14="http://schemas.microsoft.com/office/powerpoint/2010/main" val="156058971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7"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2"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3654831F-16A0-AE06-4466-5A852B6B3124}"/>
              </a:ext>
            </a:extLst>
          </p:cNvPr>
          <p:cNvSpPr>
            <a:spLocks noGrp="1"/>
          </p:cNvSpPr>
          <p:nvPr>
            <p:ph type="title"/>
          </p:nvPr>
        </p:nvSpPr>
        <p:spPr>
          <a:xfrm>
            <a:off x="1759287" y="798881"/>
            <a:ext cx="8673427" cy="1048945"/>
          </a:xfrm>
        </p:spPr>
        <p:txBody>
          <a:bodyPr>
            <a:normAutofit/>
          </a:bodyPr>
          <a:lstStyle/>
          <a:p>
            <a:r>
              <a:rPr lang="en-US" b="1">
                <a:solidFill>
                  <a:schemeClr val="tx1"/>
                </a:solidFill>
              </a:rPr>
              <a:t>Roles of a Surgical Technologist</a:t>
            </a:r>
            <a:endParaRPr lang="en-US" b="1" dirty="0">
              <a:solidFill>
                <a:schemeClr val="tx1"/>
              </a:solidFill>
            </a:endParaRPr>
          </a:p>
        </p:txBody>
      </p:sp>
      <p:graphicFrame>
        <p:nvGraphicFramePr>
          <p:cNvPr id="5" name="Content Placeholder 2">
            <a:extLst>
              <a:ext uri="{FF2B5EF4-FFF2-40B4-BE49-F238E27FC236}">
                <a16:creationId xmlns:a16="http://schemas.microsoft.com/office/drawing/2014/main" id="{5D114D71-CEFA-7022-77EC-818119330548}"/>
              </a:ext>
            </a:extLst>
          </p:cNvPr>
          <p:cNvGraphicFramePr>
            <a:graphicFrameLocks noGrp="1"/>
          </p:cNvGraphicFramePr>
          <p:nvPr>
            <p:ph idx="1"/>
            <p:extLst>
              <p:ext uri="{D42A27DB-BD31-4B8C-83A1-F6EECF244321}">
                <p14:modId xmlns:p14="http://schemas.microsoft.com/office/powerpoint/2010/main" val="2042386488"/>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105503"/>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8E8958-A0BD-4366-8F61-3A496C51CD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D445862C-E73D-4EFB-9DD5-8A5E3473E1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D2676ED1-2492-46B6-88D6-C9ED257B75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8A42DCC-C6BA-4B68-9FC4-FEE653997B0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F81ED05C-778D-41F3-9C0E-6DE1D668A74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EE063861-F6FC-4CC1-A77E-5993E5E2521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7E1DA2FC-6137-4EC4-B9F4-72264C39D41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BFE9E3A7-993F-401D-8B16-53BFC6FA2F8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23757125-5D70-4D7A-B223-2FFC51F5B37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03C4207E-9457-436F-B9A0-C3CAEBF816C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64EE9697-E49F-4E62-8318-9E2DBC6E7C9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0800120F-70F4-4696-BAFB-BBC0BC57647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8D1E1ADB-5BAA-49F4-BE24-044E9410435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9D410413-BDE6-4A4E-930A-0ACBBF8CD23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0EBF657D-5B37-4F84-8833-C569EAB9041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A2DBF00E-BE35-44EC-A95B-8B2EE92335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BA2C8141-5135-467E-B940-D3836B16E9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44991C1A-45E7-45C6-8816-BFEDFFCCB7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B88BEC13-903F-4318-B5AB-DC23ED2ED5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41E259CE-D2C5-4FBC-9FAE-5AB0BBD0E48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495CB679-05D8-44D1-8218-C525529521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DFCC6878-2DB4-4497-B668-E75220A2035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36254A6B-DCFA-42AD-906C-C43E2CAE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35" name="Rectangle 34">
            <a:extLst>
              <a:ext uri="{FF2B5EF4-FFF2-40B4-BE49-F238E27FC236}">
                <a16:creationId xmlns:a16="http://schemas.microsoft.com/office/drawing/2014/main" id="{1429180E-866D-447C-A170-484000E48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682" y="1047102"/>
            <a:ext cx="5936885"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22">
            <a:extLst>
              <a:ext uri="{FF2B5EF4-FFF2-40B4-BE49-F238E27FC236}">
                <a16:creationId xmlns:a16="http://schemas.microsoft.com/office/drawing/2014/main" id="{FEE51AA4-287D-4CB8-8CD4-D6986106F4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602131" y="5546507"/>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177ACA7-E71A-4888-9EBD-074801D881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682" y="1634393"/>
            <a:ext cx="5935796" cy="39173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B661AAB-785C-3575-82A9-BC9896122BB1}"/>
              </a:ext>
            </a:extLst>
          </p:cNvPr>
          <p:cNvSpPr>
            <a:spLocks noGrp="1"/>
          </p:cNvSpPr>
          <p:nvPr>
            <p:ph idx="1"/>
          </p:nvPr>
        </p:nvSpPr>
        <p:spPr>
          <a:xfrm>
            <a:off x="889000" y="1556728"/>
            <a:ext cx="5752544" cy="3916117"/>
          </a:xfrm>
        </p:spPr>
        <p:txBody>
          <a:bodyPr>
            <a:normAutofit/>
          </a:bodyPr>
          <a:lstStyle/>
          <a:p>
            <a:r>
              <a:rPr lang="en-US" sz="2400" i="0" dirty="0">
                <a:effectLst/>
              </a:rPr>
              <a:t>Graduates</a:t>
            </a:r>
            <a:r>
              <a:rPr lang="en-US" sz="2400" i="0" u="none" strike="noStrike" dirty="0">
                <a:effectLst/>
              </a:rPr>
              <a:t> </a:t>
            </a:r>
            <a:r>
              <a:rPr lang="en-US" sz="2400" i="0" dirty="0">
                <a:effectLst/>
              </a:rPr>
              <a:t>of</a:t>
            </a:r>
            <a:r>
              <a:rPr lang="en-US" sz="2400" i="0" u="none" strike="noStrike" dirty="0">
                <a:effectLst/>
              </a:rPr>
              <a:t> </a:t>
            </a:r>
            <a:r>
              <a:rPr lang="en-US" sz="2400" i="0" dirty="0">
                <a:effectLst/>
              </a:rPr>
              <a:t>BRCC’s</a:t>
            </a:r>
            <a:r>
              <a:rPr lang="en-US" sz="2400" i="0" u="none" strike="noStrike" dirty="0">
                <a:effectLst/>
              </a:rPr>
              <a:t> </a:t>
            </a:r>
            <a:r>
              <a:rPr lang="en-US" sz="2400" i="0" dirty="0">
                <a:effectLst/>
              </a:rPr>
              <a:t>Surgical Technology program</a:t>
            </a:r>
            <a:br>
              <a:rPr lang="en-US" sz="2400" i="0" u="none" strike="noStrike" dirty="0">
                <a:effectLst/>
              </a:rPr>
            </a:br>
            <a:r>
              <a:rPr lang="en-US" sz="2400" i="0" dirty="0">
                <a:effectLst/>
              </a:rPr>
              <a:t>are</a:t>
            </a:r>
            <a:r>
              <a:rPr lang="en-US" sz="2400" i="0" u="none" strike="noStrike" dirty="0">
                <a:effectLst/>
              </a:rPr>
              <a:t> </a:t>
            </a:r>
            <a:r>
              <a:rPr lang="en-US" sz="2400" i="0" dirty="0">
                <a:effectLst/>
              </a:rPr>
              <a:t>prepared</a:t>
            </a:r>
            <a:r>
              <a:rPr lang="en-US" sz="2400" i="0" u="none" strike="noStrike" dirty="0">
                <a:effectLst/>
              </a:rPr>
              <a:t> </a:t>
            </a:r>
            <a:r>
              <a:rPr lang="en-US" sz="2400" i="0" dirty="0">
                <a:effectLst/>
              </a:rPr>
              <a:t>to</a:t>
            </a:r>
            <a:r>
              <a:rPr lang="en-US" sz="2400" i="0" u="none" strike="noStrike" dirty="0">
                <a:effectLst/>
              </a:rPr>
              <a:t> </a:t>
            </a:r>
            <a:r>
              <a:rPr lang="en-US" sz="2400" i="0" dirty="0">
                <a:effectLst/>
              </a:rPr>
              <a:t>sit</a:t>
            </a:r>
            <a:r>
              <a:rPr lang="en-US" sz="2400" i="0" u="none" strike="noStrike" dirty="0">
                <a:effectLst/>
              </a:rPr>
              <a:t> </a:t>
            </a:r>
            <a:r>
              <a:rPr lang="en-US" sz="2400" i="0" dirty="0">
                <a:effectLst/>
              </a:rPr>
              <a:t>for</a:t>
            </a:r>
            <a:r>
              <a:rPr lang="en-US" sz="2400" i="0" u="none" strike="noStrike" dirty="0">
                <a:effectLst/>
              </a:rPr>
              <a:t> a certification exam.</a:t>
            </a:r>
          </a:p>
          <a:p>
            <a:r>
              <a:rPr lang="en-US" sz="2400" dirty="0"/>
              <a:t>Many employers require or strongly prefer CST certification through the NBSTSA</a:t>
            </a:r>
          </a:p>
          <a:p>
            <a:endParaRPr lang="en-US" sz="1600" dirty="0">
              <a:solidFill>
                <a:srgbClr val="FFFFFE"/>
              </a:solidFill>
            </a:endParaRPr>
          </a:p>
        </p:txBody>
      </p:sp>
      <p:sp>
        <p:nvSpPr>
          <p:cNvPr id="41" name="Rectangle 40">
            <a:extLst>
              <a:ext uri="{FF2B5EF4-FFF2-40B4-BE49-F238E27FC236}">
                <a16:creationId xmlns:a16="http://schemas.microsoft.com/office/drawing/2014/main" id="{B2DF6337-9683-4A06-B3D5-CB22C7F4F2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9862" y="-6706"/>
            <a:ext cx="4642138" cy="6871125"/>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Diploma Roll">
            <a:extLst>
              <a:ext uri="{FF2B5EF4-FFF2-40B4-BE49-F238E27FC236}">
                <a16:creationId xmlns:a16="http://schemas.microsoft.com/office/drawing/2014/main" id="{7B5464BD-7DB4-4824-E449-D0F26FF3631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76652" y="1438299"/>
            <a:ext cx="3990545" cy="3990545"/>
          </a:xfrm>
          <a:prstGeom prst="rect">
            <a:avLst/>
          </a:prstGeom>
        </p:spPr>
      </p:pic>
    </p:spTree>
    <p:extLst>
      <p:ext uri="{BB962C8B-B14F-4D97-AF65-F5344CB8AC3E}">
        <p14:creationId xmlns:p14="http://schemas.microsoft.com/office/powerpoint/2010/main" val="2785329534"/>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3C5918A-1DC5-4CF3-AA27-00AA3088A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B786683A-6FD6-4BF7-B3B0-DC39767739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274788" y="-15796"/>
            <a:ext cx="7911916" cy="6889592"/>
          </a:xfrm>
          <a:custGeom>
            <a:avLst/>
            <a:gdLst>
              <a:gd name="connsiteX0" fmla="*/ 1144064 w 7911916"/>
              <a:gd name="connsiteY0" fmla="*/ 0 h 6889592"/>
              <a:gd name="connsiteX1" fmla="*/ 7911916 w 7911916"/>
              <a:gd name="connsiteY1" fmla="*/ 0 h 6889592"/>
              <a:gd name="connsiteX2" fmla="*/ 7911916 w 7911916"/>
              <a:gd name="connsiteY2" fmla="*/ 6889592 h 6889592"/>
              <a:gd name="connsiteX3" fmla="*/ 1282780 w 7911916"/>
              <a:gd name="connsiteY3" fmla="*/ 6889592 h 6889592"/>
              <a:gd name="connsiteX4" fmla="*/ 1021588 w 7911916"/>
              <a:gd name="connsiteY4" fmla="*/ 6461391 h 6889592"/>
              <a:gd name="connsiteX5" fmla="*/ 841264 w 7911916"/>
              <a:gd name="connsiteY5" fmla="*/ 370936 h 6889592"/>
              <a:gd name="connsiteX6" fmla="*/ 1119707 w 7911916"/>
              <a:gd name="connsiteY6" fmla="*/ 26053 h 6889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11916" h="6889592">
                <a:moveTo>
                  <a:pt x="1144064" y="0"/>
                </a:moveTo>
                <a:lnTo>
                  <a:pt x="7911916" y="0"/>
                </a:lnTo>
                <a:lnTo>
                  <a:pt x="7911916" y="6889592"/>
                </a:lnTo>
                <a:lnTo>
                  <a:pt x="1282780" y="6889592"/>
                </a:lnTo>
                <a:lnTo>
                  <a:pt x="1021588" y="6461391"/>
                </a:lnTo>
                <a:cubicBezTo>
                  <a:pt x="-73086" y="4533675"/>
                  <a:pt x="-509682" y="2192905"/>
                  <a:pt x="841264" y="370936"/>
                </a:cubicBezTo>
                <a:cubicBezTo>
                  <a:pt x="928899" y="253509"/>
                  <a:pt x="1021859" y="138477"/>
                  <a:pt x="1119707" y="26053"/>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2" name="Freeform: Shape 11">
            <a:extLst>
              <a:ext uri="{FF2B5EF4-FFF2-40B4-BE49-F238E27FC236}">
                <a16:creationId xmlns:a16="http://schemas.microsoft.com/office/drawing/2014/main" id="{05169E50-59FB-4AEE-B61D-44A882A4C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249750" y="-6726"/>
            <a:ext cx="5931659" cy="6871452"/>
          </a:xfrm>
          <a:custGeom>
            <a:avLst/>
            <a:gdLst>
              <a:gd name="connsiteX0" fmla="*/ 2429503 w 5931659"/>
              <a:gd name="connsiteY0" fmla="*/ 0 h 6871452"/>
              <a:gd name="connsiteX1" fmla="*/ 5931659 w 5931659"/>
              <a:gd name="connsiteY1" fmla="*/ 0 h 6871452"/>
              <a:gd name="connsiteX2" fmla="*/ 5931659 w 5931659"/>
              <a:gd name="connsiteY2" fmla="*/ 6871452 h 6871452"/>
              <a:gd name="connsiteX3" fmla="*/ 1302090 w 5931659"/>
              <a:gd name="connsiteY3" fmla="*/ 6871452 h 6871452"/>
              <a:gd name="connsiteX4" fmla="*/ 1257860 w 5931659"/>
              <a:gd name="connsiteY4" fmla="*/ 6820098 h 6871452"/>
              <a:gd name="connsiteX5" fmla="*/ 456609 w 5931659"/>
              <a:gd name="connsiteY5" fmla="*/ 1965059 h 6871452"/>
              <a:gd name="connsiteX6" fmla="*/ 2356353 w 5931659"/>
              <a:gd name="connsiteY6" fmla="*/ 42030 h 687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1659" h="6871452">
                <a:moveTo>
                  <a:pt x="2429503" y="0"/>
                </a:moveTo>
                <a:lnTo>
                  <a:pt x="5931659" y="0"/>
                </a:lnTo>
                <a:lnTo>
                  <a:pt x="5931659" y="6871452"/>
                </a:lnTo>
                <a:lnTo>
                  <a:pt x="1302090" y="6871452"/>
                </a:lnTo>
                <a:lnTo>
                  <a:pt x="1257860" y="6820098"/>
                </a:lnTo>
                <a:cubicBezTo>
                  <a:pt x="121068" y="5395213"/>
                  <a:pt x="-469022" y="3541076"/>
                  <a:pt x="456609" y="1965059"/>
                </a:cubicBezTo>
                <a:cubicBezTo>
                  <a:pt x="919425" y="1178905"/>
                  <a:pt x="1583566" y="524859"/>
                  <a:pt x="2356353" y="42030"/>
                </a:cubicBezTo>
                <a:close/>
              </a:path>
            </a:pathLst>
          </a:custGeom>
          <a:noFill/>
          <a:ln w="9525" cap="flat">
            <a:solidFill>
              <a:schemeClr val="tx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Shape 13">
            <a:extLst>
              <a:ext uri="{FF2B5EF4-FFF2-40B4-BE49-F238E27FC236}">
                <a16:creationId xmlns:a16="http://schemas.microsoft.com/office/drawing/2014/main" id="{117C30F0-5A38-4B60-B632-3AF7C2780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5433528" y="-3116"/>
            <a:ext cx="6766974" cy="6864232"/>
          </a:xfrm>
          <a:custGeom>
            <a:avLst/>
            <a:gdLst>
              <a:gd name="connsiteX0" fmla="*/ 2135088 w 6766974"/>
              <a:gd name="connsiteY0" fmla="*/ 0 h 6864232"/>
              <a:gd name="connsiteX1" fmla="*/ 6766974 w 6766974"/>
              <a:gd name="connsiteY1" fmla="*/ 0 h 6864232"/>
              <a:gd name="connsiteX2" fmla="*/ 6766974 w 6766974"/>
              <a:gd name="connsiteY2" fmla="*/ 6864232 h 6864232"/>
              <a:gd name="connsiteX3" fmla="*/ 1128977 w 6766974"/>
              <a:gd name="connsiteY3" fmla="*/ 6864232 h 6864232"/>
              <a:gd name="connsiteX4" fmla="*/ 1004776 w 6766974"/>
              <a:gd name="connsiteY4" fmla="*/ 6687663 h 6864232"/>
              <a:gd name="connsiteX5" fmla="*/ 709736 w 6766974"/>
              <a:gd name="connsiteY5" fmla="*/ 1521351 h 6864232"/>
              <a:gd name="connsiteX6" fmla="*/ 1896284 w 6766974"/>
              <a:gd name="connsiteY6" fmla="*/ 197391 h 6864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6974" h="6864232">
                <a:moveTo>
                  <a:pt x="2135088" y="0"/>
                </a:moveTo>
                <a:lnTo>
                  <a:pt x="6766974" y="0"/>
                </a:lnTo>
                <a:lnTo>
                  <a:pt x="6766974" y="6864232"/>
                </a:lnTo>
                <a:lnTo>
                  <a:pt x="1128977" y="6864232"/>
                </a:lnTo>
                <a:lnTo>
                  <a:pt x="1004776" y="6687663"/>
                </a:lnTo>
                <a:cubicBezTo>
                  <a:pt x="-54053" y="5122098"/>
                  <a:pt x="-463081" y="3202457"/>
                  <a:pt x="709736" y="1521351"/>
                </a:cubicBezTo>
                <a:cubicBezTo>
                  <a:pt x="1045443" y="1039181"/>
                  <a:pt x="1446565" y="592246"/>
                  <a:pt x="1896284" y="197391"/>
                </a:cubicBezTo>
                <a:close/>
              </a:path>
            </a:pathLst>
          </a:custGeom>
          <a:noFill/>
          <a:ln w="9525" cap="flat">
            <a:solidFill>
              <a:schemeClr val="tx1">
                <a:alpha val="1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Shape 15">
            <a:extLst>
              <a:ext uri="{FF2B5EF4-FFF2-40B4-BE49-F238E27FC236}">
                <a16:creationId xmlns:a16="http://schemas.microsoft.com/office/drawing/2014/main" id="{A200CBA5-3F2B-4AAC-9F86-99AFECC19C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53136" y="0"/>
            <a:ext cx="5238864" cy="6858000"/>
          </a:xfrm>
          <a:custGeom>
            <a:avLst/>
            <a:gdLst>
              <a:gd name="connsiteX0" fmla="*/ 2829115 w 5238864"/>
              <a:gd name="connsiteY0" fmla="*/ 0 h 6864726"/>
              <a:gd name="connsiteX1" fmla="*/ 5238864 w 5238864"/>
              <a:gd name="connsiteY1" fmla="*/ 0 h 6864726"/>
              <a:gd name="connsiteX2" fmla="*/ 5238864 w 5238864"/>
              <a:gd name="connsiteY2" fmla="*/ 6864726 h 6864726"/>
              <a:gd name="connsiteX3" fmla="*/ 1518091 w 5238864"/>
              <a:gd name="connsiteY3" fmla="*/ 6864726 h 6864726"/>
              <a:gd name="connsiteX4" fmla="*/ 1435414 w 5238864"/>
              <a:gd name="connsiteY4" fmla="*/ 6778879 h 6864726"/>
              <a:gd name="connsiteX5" fmla="*/ 406006 w 5238864"/>
              <a:gd name="connsiteY5" fmla="*/ 2093910 h 6864726"/>
              <a:gd name="connsiteX6" fmla="*/ 2559142 w 5238864"/>
              <a:gd name="connsiteY6" fmla="*/ 124487 h 686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38864" h="6864726">
                <a:moveTo>
                  <a:pt x="2829115" y="0"/>
                </a:moveTo>
                <a:lnTo>
                  <a:pt x="5238864" y="0"/>
                </a:lnTo>
                <a:lnTo>
                  <a:pt x="5238864" y="6864726"/>
                </a:lnTo>
                <a:lnTo>
                  <a:pt x="1518091" y="6864726"/>
                </a:lnTo>
                <a:lnTo>
                  <a:pt x="1435414" y="6778879"/>
                </a:lnTo>
                <a:cubicBezTo>
                  <a:pt x="226066" y="5476104"/>
                  <a:pt x="-499346" y="3635393"/>
                  <a:pt x="406006" y="2093910"/>
                </a:cubicBezTo>
                <a:cubicBezTo>
                  <a:pt x="907547" y="1241972"/>
                  <a:pt x="1674986" y="564513"/>
                  <a:pt x="2559142" y="12448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CC530F5-5A6D-4918-6DFF-3D5B7E4D6215}"/>
              </a:ext>
            </a:extLst>
          </p:cNvPr>
          <p:cNvSpPr>
            <a:spLocks noGrp="1"/>
          </p:cNvSpPr>
          <p:nvPr>
            <p:ph type="title"/>
          </p:nvPr>
        </p:nvSpPr>
        <p:spPr>
          <a:xfrm>
            <a:off x="7874928" y="1124998"/>
            <a:ext cx="3456122" cy="4589717"/>
          </a:xfrm>
        </p:spPr>
        <p:txBody>
          <a:bodyPr>
            <a:normAutofit/>
          </a:bodyPr>
          <a:lstStyle/>
          <a:p>
            <a:pPr algn="l"/>
            <a:r>
              <a:rPr lang="en-US" sz="4800"/>
              <a:t>Salary Range</a:t>
            </a:r>
          </a:p>
        </p:txBody>
      </p:sp>
      <p:sp>
        <p:nvSpPr>
          <p:cNvPr id="3" name="Content Placeholder 2">
            <a:extLst>
              <a:ext uri="{FF2B5EF4-FFF2-40B4-BE49-F238E27FC236}">
                <a16:creationId xmlns:a16="http://schemas.microsoft.com/office/drawing/2014/main" id="{9EFF01E6-EF72-836C-3DA0-F23EE331B8CD}"/>
              </a:ext>
            </a:extLst>
          </p:cNvPr>
          <p:cNvSpPr>
            <a:spLocks noGrp="1"/>
          </p:cNvSpPr>
          <p:nvPr>
            <p:ph idx="1"/>
          </p:nvPr>
        </p:nvSpPr>
        <p:spPr>
          <a:xfrm>
            <a:off x="294056" y="457199"/>
            <a:ext cx="6645281" cy="5757863"/>
          </a:xfrm>
        </p:spPr>
        <p:txBody>
          <a:bodyPr>
            <a:normAutofit/>
          </a:bodyPr>
          <a:lstStyle/>
          <a:p>
            <a:pPr marL="0" indent="0">
              <a:buNone/>
            </a:pPr>
            <a:endParaRPr lang="en-US" sz="1600" dirty="0"/>
          </a:p>
          <a:p>
            <a:endParaRPr lang="en-US" sz="1600" dirty="0"/>
          </a:p>
          <a:p>
            <a:r>
              <a:rPr lang="en-US" dirty="0"/>
              <a:t>Surgical technologist pay varies based on </a:t>
            </a:r>
            <a:r>
              <a:rPr lang="en-US" b="1" dirty="0"/>
              <a:t>experience, location, certification, and work setting</a:t>
            </a:r>
            <a:r>
              <a:rPr lang="en-US" dirty="0"/>
              <a:t>. Here’s how it typically breaks down:</a:t>
            </a:r>
          </a:p>
          <a:p>
            <a:r>
              <a:rPr lang="en-US" b="1" dirty="0"/>
              <a:t>🧑‍⚕️ National Averages</a:t>
            </a:r>
          </a:p>
          <a:p>
            <a:pPr lvl="1">
              <a:buFont typeface="Arial" panose="020B0604020202020204" pitchFamily="34" charset="0"/>
              <a:buChar char="•"/>
            </a:pPr>
            <a:r>
              <a:rPr lang="en-US" sz="1800" b="1" dirty="0"/>
              <a:t>Median Salary (2024)</a:t>
            </a:r>
            <a:r>
              <a:rPr lang="en-US" sz="1800" dirty="0"/>
              <a:t>: About </a:t>
            </a:r>
            <a:r>
              <a:rPr lang="en-US" sz="1800" b="1" dirty="0"/>
              <a:t>$62,830 per year</a:t>
            </a:r>
            <a:r>
              <a:rPr lang="en-US" sz="1800" dirty="0"/>
              <a:t> (~$30/hour). </a:t>
            </a:r>
          </a:p>
          <a:p>
            <a:pPr lvl="1">
              <a:buFont typeface="Arial" panose="020B0604020202020204" pitchFamily="34" charset="0"/>
              <a:buChar char="•"/>
            </a:pPr>
            <a:r>
              <a:rPr lang="en-US" b="1" dirty="0"/>
              <a:t>Typical range nationally:</a:t>
            </a:r>
            <a:endParaRPr lang="en-US" dirty="0"/>
          </a:p>
          <a:p>
            <a:pPr marL="1200150" lvl="2" indent="-285750">
              <a:buFont typeface="Arial" panose="020B0604020202020204" pitchFamily="34" charset="0"/>
              <a:buChar char="•"/>
            </a:pPr>
            <a:r>
              <a:rPr lang="en-US" sz="1600" b="1" dirty="0"/>
              <a:t>Lowest 10%:</a:t>
            </a:r>
            <a:r>
              <a:rPr lang="en-US" sz="1600" dirty="0"/>
              <a:t> ~</a:t>
            </a:r>
            <a:r>
              <a:rPr lang="en-US" sz="1600" b="1" dirty="0"/>
              <a:t>$43,290+</a:t>
            </a:r>
            <a:endParaRPr lang="en-US" sz="1600" dirty="0"/>
          </a:p>
          <a:p>
            <a:pPr marL="1200150" lvl="2" indent="-285750">
              <a:buFont typeface="Arial" panose="020B0604020202020204" pitchFamily="34" charset="0"/>
              <a:buChar char="•"/>
            </a:pPr>
            <a:r>
              <a:rPr lang="en-US" sz="1600" b="1" dirty="0"/>
              <a:t>Highest 10%:</a:t>
            </a:r>
            <a:r>
              <a:rPr lang="en-US" sz="1600" dirty="0"/>
              <a:t> ~</a:t>
            </a:r>
            <a:r>
              <a:rPr lang="en-US" sz="1600" b="1" dirty="0"/>
              <a:t>$90,700+</a:t>
            </a:r>
            <a:r>
              <a:rPr lang="en-US" sz="1600" dirty="0"/>
              <a:t> </a:t>
            </a:r>
          </a:p>
          <a:p>
            <a:endParaRPr lang="en-US" sz="1600" dirty="0"/>
          </a:p>
        </p:txBody>
      </p:sp>
    </p:spTree>
    <p:extLst>
      <p:ext uri="{BB962C8B-B14F-4D97-AF65-F5344CB8AC3E}">
        <p14:creationId xmlns:p14="http://schemas.microsoft.com/office/powerpoint/2010/main" val="346582524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CEFA40F8-C2E8-B672-3788-A5DF630780B8}"/>
              </a:ext>
            </a:extLst>
          </p:cNvPr>
          <p:cNvSpPr>
            <a:spLocks noGrp="1"/>
          </p:cNvSpPr>
          <p:nvPr>
            <p:ph type="title"/>
          </p:nvPr>
        </p:nvSpPr>
        <p:spPr>
          <a:xfrm>
            <a:off x="1759287" y="798881"/>
            <a:ext cx="8673427" cy="1048945"/>
          </a:xfrm>
        </p:spPr>
        <p:txBody>
          <a:bodyPr>
            <a:normAutofit/>
          </a:bodyPr>
          <a:lstStyle/>
          <a:p>
            <a:r>
              <a:rPr lang="en-US" b="1" dirty="0">
                <a:solidFill>
                  <a:schemeClr val="tx1"/>
                </a:solidFill>
              </a:rPr>
              <a:t>College Application Process</a:t>
            </a:r>
          </a:p>
        </p:txBody>
      </p:sp>
      <p:graphicFrame>
        <p:nvGraphicFramePr>
          <p:cNvPr id="5" name="Content Placeholder 2">
            <a:extLst>
              <a:ext uri="{FF2B5EF4-FFF2-40B4-BE49-F238E27FC236}">
                <a16:creationId xmlns:a16="http://schemas.microsoft.com/office/drawing/2014/main" id="{30057301-1833-65EE-7F35-E512E45129C6}"/>
              </a:ext>
            </a:extLst>
          </p:cNvPr>
          <p:cNvGraphicFramePr>
            <a:graphicFrameLocks noGrp="1"/>
          </p:cNvGraphicFramePr>
          <p:nvPr>
            <p:ph idx="1"/>
            <p:extLst>
              <p:ext uri="{D42A27DB-BD31-4B8C-83A1-F6EECF244321}">
                <p14:modId xmlns:p14="http://schemas.microsoft.com/office/powerpoint/2010/main" val="486894443"/>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0272122"/>
      </p:ext>
    </p:extLst>
  </p:cSld>
  <p:clrMapOvr>
    <a:masterClrMapping/>
  </p:clrMapOvr>
  <mc:AlternateContent xmlns:mc="http://schemas.openxmlformats.org/markup-compatibility/2006">
    <mc:Choice xmlns:p159="http://schemas.microsoft.com/office/powerpoint/2015/09/main" Requires="p159">
      <p:transition advClick="0" advTm="6000">
        <p159:morph option="byObject"/>
      </p:transition>
    </mc:Choice>
    <mc:Fallback>
      <p:transition advClick="0" advTm="6000">
        <p:fade/>
      </p:transition>
    </mc:Fallback>
  </mc:AlternateContent>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243</TotalTime>
  <Words>1601</Words>
  <Application>Microsoft Macintosh PowerPoint</Application>
  <PresentationFormat>Widescreen</PresentationFormat>
  <Paragraphs>188</Paragraphs>
  <Slides>22</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 Light</vt:lpstr>
      <vt:lpstr>Rockwell</vt:lpstr>
      <vt:lpstr>Wingdings</vt:lpstr>
      <vt:lpstr>YAD1aU3sLnI_0</vt:lpstr>
      <vt:lpstr>Atlas</vt:lpstr>
      <vt:lpstr>Associates of Science in Surgical Technology</vt:lpstr>
      <vt:lpstr>Accreditation </vt:lpstr>
      <vt:lpstr>What is CAAHEP?</vt:lpstr>
      <vt:lpstr>ARC/STSA</vt:lpstr>
      <vt:lpstr>What is Surgical Technology?</vt:lpstr>
      <vt:lpstr>Roles of a Surgical Technologist</vt:lpstr>
      <vt:lpstr>PowerPoint Presentation</vt:lpstr>
      <vt:lpstr>Salary Range</vt:lpstr>
      <vt:lpstr>College Application Process</vt:lpstr>
      <vt:lpstr>Admission Scoring &amp;  Selection Process    Admission is based on a competitive ranking system that evaluates academic performance and readiness for success in the program. </vt:lpstr>
      <vt:lpstr>  All applicants are ranked according to their total weighted admission score (out of 100). Top-ranking applicants are offered seats based on available clinical site capacity. If a selected applicant declines or becomes ineligible, the next highest-ranked applicant is offered the seat. Final selection decisions are made after fall grades post and TEAS results are verified. Notifications of acceptance or denial are sent before the end of October.   </vt:lpstr>
      <vt:lpstr>Surgical Technology Program Applications</vt:lpstr>
      <vt:lpstr>Surgical Technology Program Application</vt:lpstr>
      <vt:lpstr>Surgical Technology Program Application</vt:lpstr>
      <vt:lpstr>Surgical Technology Program Application</vt:lpstr>
      <vt:lpstr>Surgical Technology program time requirements</vt:lpstr>
      <vt:lpstr>Requirements with admission</vt:lpstr>
      <vt:lpstr>Dress Code and Hygiene Standards</vt:lpstr>
      <vt:lpstr>Pregnancy &amp; personal difficulties during program</vt:lpstr>
      <vt:lpstr>Back up plan?</vt:lpstr>
      <vt:lpstr>Information 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Brown, Destiny</dc:creator>
  <cp:lastModifiedBy>Brown, Destiny</cp:lastModifiedBy>
  <cp:revision>4</cp:revision>
  <dcterms:created xsi:type="dcterms:W3CDTF">2026-01-14T16:40:23Z</dcterms:created>
  <dcterms:modified xsi:type="dcterms:W3CDTF">2026-01-14T20:44:19Z</dcterms:modified>
</cp:coreProperties>
</file>